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1" r:id="rId5"/>
    <p:sldId id="269" r:id="rId6"/>
    <p:sldId id="263" r:id="rId7"/>
    <p:sldId id="262" r:id="rId8"/>
    <p:sldId id="264" r:id="rId9"/>
    <p:sldId id="265"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112" y="23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'[Flexible Bed Tracking 20250307.xlsx]Referred to Flexible Bed'!$B$3</c:f>
              <c:strCache>
                <c:ptCount val="1"/>
                <c:pt idx="0">
                  <c:v>Palliative Care</c:v>
                </c:pt>
              </c:strCache>
            </c:strRef>
          </c:tx>
          <c:spPr>
            <a:solidFill>
              <a:srgbClr val="7030A0"/>
            </a:solidFill>
            <a:ln>
              <a:noFill/>
            </a:ln>
            <a:effectLst/>
          </c:spPr>
          <c:invertIfNegative val="0"/>
          <c:cat>
            <c:numRef>
              <c:f>'[Flexible Bed Tracking 20250307.xlsx]Referred to Flexible Bed'!$A$4:$A$8</c:f>
              <c:numCache>
                <c:formatCode>mmm\-yy</c:formatCode>
                <c:ptCount val="5"/>
                <c:pt idx="0">
                  <c:v>45566</c:v>
                </c:pt>
                <c:pt idx="1">
                  <c:v>45597</c:v>
                </c:pt>
                <c:pt idx="2">
                  <c:v>45627</c:v>
                </c:pt>
                <c:pt idx="3">
                  <c:v>45658</c:v>
                </c:pt>
                <c:pt idx="4">
                  <c:v>45689</c:v>
                </c:pt>
              </c:numCache>
            </c:numRef>
          </c:cat>
          <c:val>
            <c:numRef>
              <c:f>'[Flexible Bed Tracking 20250307.xlsx]Referred to Flexible Bed'!$B$4:$B$8</c:f>
              <c:numCache>
                <c:formatCode>General</c:formatCode>
                <c:ptCount val="5"/>
                <c:pt idx="3">
                  <c:v>1</c:v>
                </c:pt>
              </c:numCache>
            </c:numRef>
          </c:val>
          <c:extLst>
            <c:ext xmlns:c16="http://schemas.microsoft.com/office/drawing/2014/chart" uri="{C3380CC4-5D6E-409C-BE32-E72D297353CC}">
              <c16:uniqueId val="{00000000-E92C-46B2-9D85-B75044B8DAE0}"/>
            </c:ext>
          </c:extLst>
        </c:ser>
        <c:ser>
          <c:idx val="1"/>
          <c:order val="1"/>
          <c:tx>
            <c:strRef>
              <c:f>'[Flexible Bed Tracking 20250307.xlsx]Referred to Flexible Bed'!$C$3</c:f>
              <c:strCache>
                <c:ptCount val="1"/>
                <c:pt idx="0">
                  <c:v>Respite Care</c:v>
                </c:pt>
              </c:strCache>
            </c:strRef>
          </c:tx>
          <c:spPr>
            <a:solidFill>
              <a:schemeClr val="accent1"/>
            </a:solidFill>
            <a:ln>
              <a:noFill/>
            </a:ln>
            <a:effectLst/>
          </c:spPr>
          <c:invertIfNegative val="0"/>
          <c:cat>
            <c:numRef>
              <c:f>'[Flexible Bed Tracking 20250307.xlsx]Referred to Flexible Bed'!$A$4:$A$8</c:f>
              <c:numCache>
                <c:formatCode>mmm\-yy</c:formatCode>
                <c:ptCount val="5"/>
                <c:pt idx="0">
                  <c:v>45566</c:v>
                </c:pt>
                <c:pt idx="1">
                  <c:v>45597</c:v>
                </c:pt>
                <c:pt idx="2">
                  <c:v>45627</c:v>
                </c:pt>
                <c:pt idx="3">
                  <c:v>45658</c:v>
                </c:pt>
                <c:pt idx="4">
                  <c:v>45689</c:v>
                </c:pt>
              </c:numCache>
            </c:numRef>
          </c:cat>
          <c:val>
            <c:numRef>
              <c:f>'[Flexible Bed Tracking 20250307.xlsx]Referred to Flexible Bed'!$C$4:$C$8</c:f>
              <c:numCache>
                <c:formatCode>General</c:formatCode>
                <c:ptCount val="5"/>
                <c:pt idx="0">
                  <c:v>3</c:v>
                </c:pt>
                <c:pt idx="1">
                  <c:v>6</c:v>
                </c:pt>
                <c:pt idx="2">
                  <c:v>9</c:v>
                </c:pt>
                <c:pt idx="3">
                  <c:v>27</c:v>
                </c:pt>
                <c:pt idx="4">
                  <c:v>30</c:v>
                </c:pt>
              </c:numCache>
            </c:numRef>
          </c:val>
          <c:extLst>
            <c:ext xmlns:c16="http://schemas.microsoft.com/office/drawing/2014/chart" uri="{C3380CC4-5D6E-409C-BE32-E72D297353CC}">
              <c16:uniqueId val="{00000001-E92C-46B2-9D85-B75044B8DAE0}"/>
            </c:ext>
          </c:extLst>
        </c:ser>
        <c:ser>
          <c:idx val="2"/>
          <c:order val="2"/>
          <c:tx>
            <c:strRef>
              <c:f>'[Flexible Bed Tracking 20250307.xlsx]Referred to Flexible Bed'!$D$3</c:f>
              <c:strCache>
                <c:ptCount val="1"/>
                <c:pt idx="0">
                  <c:v>Step Down Care</c:v>
                </c:pt>
              </c:strCache>
            </c:strRef>
          </c:tx>
          <c:spPr>
            <a:solidFill>
              <a:srgbClr val="00B0F0"/>
            </a:solidFill>
            <a:ln>
              <a:noFill/>
            </a:ln>
            <a:effectLst/>
          </c:spPr>
          <c:invertIfNegative val="0"/>
          <c:cat>
            <c:numRef>
              <c:f>'[Flexible Bed Tracking 20250307.xlsx]Referred to Flexible Bed'!$A$4:$A$8</c:f>
              <c:numCache>
                <c:formatCode>mmm\-yy</c:formatCode>
                <c:ptCount val="5"/>
                <c:pt idx="0">
                  <c:v>45566</c:v>
                </c:pt>
                <c:pt idx="1">
                  <c:v>45597</c:v>
                </c:pt>
                <c:pt idx="2">
                  <c:v>45627</c:v>
                </c:pt>
                <c:pt idx="3">
                  <c:v>45658</c:v>
                </c:pt>
                <c:pt idx="4">
                  <c:v>45689</c:v>
                </c:pt>
              </c:numCache>
            </c:numRef>
          </c:cat>
          <c:val>
            <c:numRef>
              <c:f>'[Flexible Bed Tracking 20250307.xlsx]Referred to Flexible Bed'!$D$4:$D$8</c:f>
              <c:numCache>
                <c:formatCode>General</c:formatCode>
                <c:ptCount val="5"/>
                <c:pt idx="0">
                  <c:v>2</c:v>
                </c:pt>
                <c:pt idx="1">
                  <c:v>4</c:v>
                </c:pt>
                <c:pt idx="2">
                  <c:v>2</c:v>
                </c:pt>
                <c:pt idx="4">
                  <c:v>7</c:v>
                </c:pt>
              </c:numCache>
            </c:numRef>
          </c:val>
          <c:extLst>
            <c:ext xmlns:c16="http://schemas.microsoft.com/office/drawing/2014/chart" uri="{C3380CC4-5D6E-409C-BE32-E72D297353CC}">
              <c16:uniqueId val="{00000002-E92C-46B2-9D85-B75044B8DAE0}"/>
            </c:ext>
          </c:extLst>
        </c:ser>
        <c:ser>
          <c:idx val="3"/>
          <c:order val="3"/>
          <c:tx>
            <c:strRef>
              <c:f>'[Flexible Bed Tracking 20250307.xlsx]Referred to Flexible Bed'!$E$3</c:f>
              <c:strCache>
                <c:ptCount val="1"/>
                <c:pt idx="0">
                  <c:v>Step Up Care</c:v>
                </c:pt>
              </c:strCache>
            </c:strRef>
          </c:tx>
          <c:spPr>
            <a:solidFill>
              <a:schemeClr val="accent2"/>
            </a:solidFill>
            <a:ln>
              <a:noFill/>
            </a:ln>
            <a:effectLst/>
          </c:spPr>
          <c:invertIfNegative val="0"/>
          <c:cat>
            <c:numRef>
              <c:f>'[Flexible Bed Tracking 20250307.xlsx]Referred to Flexible Bed'!$A$4:$A$8</c:f>
              <c:numCache>
                <c:formatCode>mmm\-yy</c:formatCode>
                <c:ptCount val="5"/>
                <c:pt idx="0">
                  <c:v>45566</c:v>
                </c:pt>
                <c:pt idx="1">
                  <c:v>45597</c:v>
                </c:pt>
                <c:pt idx="2">
                  <c:v>45627</c:v>
                </c:pt>
                <c:pt idx="3">
                  <c:v>45658</c:v>
                </c:pt>
                <c:pt idx="4">
                  <c:v>45689</c:v>
                </c:pt>
              </c:numCache>
            </c:numRef>
          </c:cat>
          <c:val>
            <c:numRef>
              <c:f>'[Flexible Bed Tracking 20250307.xlsx]Referred to Flexible Bed'!$E$4:$E$8</c:f>
              <c:numCache>
                <c:formatCode>General</c:formatCode>
                <c:ptCount val="5"/>
                <c:pt idx="0">
                  <c:v>1</c:v>
                </c:pt>
                <c:pt idx="1">
                  <c:v>3</c:v>
                </c:pt>
                <c:pt idx="2">
                  <c:v>7</c:v>
                </c:pt>
                <c:pt idx="4">
                  <c:v>1</c:v>
                </c:pt>
              </c:numCache>
            </c:numRef>
          </c:val>
          <c:extLst>
            <c:ext xmlns:c16="http://schemas.microsoft.com/office/drawing/2014/chart" uri="{C3380CC4-5D6E-409C-BE32-E72D297353CC}">
              <c16:uniqueId val="{00000003-E92C-46B2-9D85-B75044B8DAE0}"/>
            </c:ext>
          </c:extLst>
        </c:ser>
        <c:dLbls>
          <c:showLegendKey val="0"/>
          <c:showVal val="0"/>
          <c:showCatName val="0"/>
          <c:showSerName val="0"/>
          <c:showPercent val="0"/>
          <c:showBubbleSize val="0"/>
        </c:dLbls>
        <c:gapWidth val="219"/>
        <c:overlap val="-27"/>
        <c:axId val="597318495"/>
        <c:axId val="597339135"/>
      </c:barChart>
      <c:dateAx>
        <c:axId val="5973184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39135"/>
        <c:crosses val="autoZero"/>
        <c:auto val="1"/>
        <c:lblOffset val="100"/>
        <c:baseTimeUnit val="months"/>
      </c:dateAx>
      <c:valAx>
        <c:axId val="5973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184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a:t>
            </a:r>
            <a:r>
              <a:rPr lang="en-GB" baseline="0" dirty="0"/>
              <a:t>y Home Team</a:t>
            </a:r>
          </a:p>
          <a:p>
            <a:pPr>
              <a:defRPr/>
            </a:pPr>
            <a:r>
              <a:rPr lang="en-GB" baseline="0" dirty="0"/>
              <a:t>01/10/2024 - </a:t>
            </a:r>
            <a:r>
              <a:rPr lang="en-GB" baseline="0" dirty="0" smtClean="0"/>
              <a:t>28/02/2025 – 103 in total  </a:t>
            </a:r>
            <a:endParaRPr lang="en-GB" dirty="0"/>
          </a:p>
        </c:rich>
      </c:tx>
      <c:layout>
        <c:manualLayout>
          <c:xMode val="edge"/>
          <c:yMode val="edge"/>
          <c:x val="0.17114680574721974"/>
          <c:y val="2.45700899299147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'[Flexible Bed Tracking 20250307.xlsx]Home Teams Oct 24_Feb 25'!$B$3</c:f>
              <c:strCache>
                <c:ptCount val="1"/>
                <c:pt idx="0">
                  <c:v>Referred</c:v>
                </c:pt>
              </c:strCache>
            </c:strRef>
          </c:tx>
          <c:spPr>
            <a:solidFill>
              <a:schemeClr val="accent1"/>
            </a:solidFill>
            <a:ln>
              <a:noFill/>
            </a:ln>
            <a:effectLst/>
          </c:spPr>
          <c:invertIfNegative val="0"/>
          <c:cat>
            <c:strRef>
              <c:f>'[Flexible Bed Tracking 20250307.xlsx]Home Teams Oct 24_Feb 25'!$A$4:$A$10</c:f>
              <c:strCache>
                <c:ptCount val="7"/>
                <c:pt idx="0">
                  <c:v>Dumfries</c:v>
                </c:pt>
                <c:pt idx="1">
                  <c:v>Lower A&amp;E</c:v>
                </c:pt>
                <c:pt idx="2">
                  <c:v>Machars</c:v>
                </c:pt>
                <c:pt idx="3">
                  <c:v>Mid &amp; Upper A&amp;E</c:v>
                </c:pt>
                <c:pt idx="4">
                  <c:v>Mid &amp; Upper Nithsdale</c:v>
                </c:pt>
                <c:pt idx="5">
                  <c:v>Rhins </c:v>
                </c:pt>
                <c:pt idx="6">
                  <c:v>Stewartry</c:v>
                </c:pt>
              </c:strCache>
            </c:strRef>
          </c:cat>
          <c:val>
            <c:numRef>
              <c:f>'[Flexible Bed Tracking 20250307.xlsx]Home Teams Oct 24_Feb 25'!$B$4:$B$10</c:f>
              <c:numCache>
                <c:formatCode>General</c:formatCode>
                <c:ptCount val="7"/>
                <c:pt idx="0">
                  <c:v>33</c:v>
                </c:pt>
                <c:pt idx="1">
                  <c:v>16</c:v>
                </c:pt>
                <c:pt idx="2">
                  <c:v>1</c:v>
                </c:pt>
                <c:pt idx="3">
                  <c:v>15</c:v>
                </c:pt>
                <c:pt idx="4">
                  <c:v>9</c:v>
                </c:pt>
                <c:pt idx="5">
                  <c:v>9</c:v>
                </c:pt>
                <c:pt idx="6">
                  <c:v>20</c:v>
                </c:pt>
              </c:numCache>
            </c:numRef>
          </c:val>
          <c:extLst>
            <c:ext xmlns:c16="http://schemas.microsoft.com/office/drawing/2014/chart" uri="{C3380CC4-5D6E-409C-BE32-E72D297353CC}">
              <c16:uniqueId val="{00000000-0488-4924-86CD-99C2D2993611}"/>
            </c:ext>
          </c:extLst>
        </c:ser>
        <c:dLbls>
          <c:showLegendKey val="0"/>
          <c:showVal val="0"/>
          <c:showCatName val="0"/>
          <c:showSerName val="0"/>
          <c:showPercent val="0"/>
          <c:showBubbleSize val="0"/>
        </c:dLbls>
        <c:gapWidth val="219"/>
        <c:overlap val="-27"/>
        <c:axId val="597318495"/>
        <c:axId val="597339135"/>
      </c:barChart>
      <c:catAx>
        <c:axId val="5973184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39135"/>
        <c:crosses val="autoZero"/>
        <c:auto val="1"/>
        <c:lblAlgn val="ctr"/>
        <c:lblOffset val="100"/>
        <c:noMultiLvlLbl val="0"/>
      </c:catAx>
      <c:valAx>
        <c:axId val="5973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18495"/>
        <c:crosses val="autoZero"/>
        <c:crossBetween val="between"/>
        <c:maj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Admissions b</a:t>
            </a:r>
            <a:r>
              <a:rPr lang="en-GB" baseline="0" dirty="0"/>
              <a:t>y Home Team</a:t>
            </a:r>
          </a:p>
          <a:p>
            <a:pPr>
              <a:defRPr/>
            </a:pPr>
            <a:r>
              <a:rPr lang="en-GB" baseline="0" dirty="0"/>
              <a:t>01/10/2024 - </a:t>
            </a:r>
            <a:r>
              <a:rPr lang="en-GB" baseline="0" dirty="0" smtClean="0"/>
              <a:t>28/02/2025 – 51 in total </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'[Flexible Bed Tracking 20250307.xlsx]Home Teams Oct 24_Feb 25'!$B$14</c:f>
              <c:strCache>
                <c:ptCount val="1"/>
                <c:pt idx="0">
                  <c:v>Admissions by Home Team</c:v>
                </c:pt>
              </c:strCache>
            </c:strRef>
          </c:tx>
          <c:spPr>
            <a:solidFill>
              <a:schemeClr val="accent1"/>
            </a:solidFill>
            <a:ln>
              <a:noFill/>
            </a:ln>
            <a:effectLst/>
          </c:spPr>
          <c:invertIfNegative val="0"/>
          <c:cat>
            <c:strRef>
              <c:f>'[Flexible Bed Tracking 20250307.xlsx]Home Teams Oct 24_Feb 25'!$A$15:$A$21</c:f>
              <c:strCache>
                <c:ptCount val="7"/>
                <c:pt idx="0">
                  <c:v>Dumfries</c:v>
                </c:pt>
                <c:pt idx="1">
                  <c:v>Lower A&amp;E</c:v>
                </c:pt>
                <c:pt idx="2">
                  <c:v>Machars</c:v>
                </c:pt>
                <c:pt idx="3">
                  <c:v>Mid &amp; Upper A&amp;E</c:v>
                </c:pt>
                <c:pt idx="4">
                  <c:v>Mid &amp; Upper Nithsdale</c:v>
                </c:pt>
                <c:pt idx="5">
                  <c:v>Rhins </c:v>
                </c:pt>
                <c:pt idx="6">
                  <c:v>Stewartry</c:v>
                </c:pt>
              </c:strCache>
            </c:strRef>
          </c:cat>
          <c:val>
            <c:numRef>
              <c:f>'[Flexible Bed Tracking 20250307.xlsx]Home Teams Oct 24_Feb 25'!$B$15:$B$21</c:f>
              <c:numCache>
                <c:formatCode>General</c:formatCode>
                <c:ptCount val="7"/>
                <c:pt idx="0">
                  <c:v>20</c:v>
                </c:pt>
                <c:pt idx="1">
                  <c:v>0</c:v>
                </c:pt>
                <c:pt idx="2">
                  <c:v>1</c:v>
                </c:pt>
                <c:pt idx="3">
                  <c:v>9</c:v>
                </c:pt>
                <c:pt idx="4">
                  <c:v>19</c:v>
                </c:pt>
                <c:pt idx="5">
                  <c:v>0</c:v>
                </c:pt>
                <c:pt idx="6">
                  <c:v>2</c:v>
                </c:pt>
              </c:numCache>
            </c:numRef>
          </c:val>
          <c:extLst>
            <c:ext xmlns:c16="http://schemas.microsoft.com/office/drawing/2014/chart" uri="{C3380CC4-5D6E-409C-BE32-E72D297353CC}">
              <c16:uniqueId val="{00000000-A2E4-465A-A5A3-6794C9141018}"/>
            </c:ext>
          </c:extLst>
        </c:ser>
        <c:dLbls>
          <c:showLegendKey val="0"/>
          <c:showVal val="0"/>
          <c:showCatName val="0"/>
          <c:showSerName val="0"/>
          <c:showPercent val="0"/>
          <c:showBubbleSize val="0"/>
        </c:dLbls>
        <c:gapWidth val="219"/>
        <c:overlap val="-27"/>
        <c:axId val="597318495"/>
        <c:axId val="597339135"/>
      </c:barChart>
      <c:catAx>
        <c:axId val="5973184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39135"/>
        <c:crosses val="autoZero"/>
        <c:auto val="1"/>
        <c:lblAlgn val="ctr"/>
        <c:lblOffset val="100"/>
        <c:noMultiLvlLbl val="0"/>
      </c:catAx>
      <c:valAx>
        <c:axId val="5973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18495"/>
        <c:crosses val="autoZero"/>
        <c:crossBetween val="between"/>
        <c:maj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69816272965873E-2"/>
          <c:y val="0.2600925925925926"/>
          <c:w val="0.90297462817147855"/>
          <c:h val="0.53623432487605716"/>
        </c:manualLayout>
      </c:layout>
      <c:barChart>
        <c:barDir val="col"/>
        <c:grouping val="stacked"/>
        <c:varyColors val="0"/>
        <c:ser>
          <c:idx val="0"/>
          <c:order val="0"/>
          <c:tx>
            <c:strRef>
              <c:f>'[Flexible Bed Tracking 20250307.xlsx]Home Teams Oct 24_Feb 25'!$A$26</c:f>
              <c:strCache>
                <c:ptCount val="1"/>
                <c:pt idx="0">
                  <c:v>Step Down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'[Flexible Bed Tracking 20250307.xlsx]Home Teams Oct 24_Feb 25'!$B$25:$C$25</c:f>
              <c:strCache>
                <c:ptCount val="2"/>
                <c:pt idx="0">
                  <c:v>Hospital</c:v>
                </c:pt>
                <c:pt idx="1">
                  <c:v>Community</c:v>
                </c:pt>
              </c:strCache>
            </c:strRef>
          </c:cat>
          <c:val>
            <c:numRef>
              <c:f>'[Flexible Bed Tracking 20250307.xlsx]Home Teams Oct 24_Feb 25'!$B$26:$C$26</c:f>
              <c:numCache>
                <c:formatCode>General</c:formatCode>
                <c:ptCount val="2"/>
                <c:pt idx="0">
                  <c:v>14</c:v>
                </c:pt>
                <c:pt idx="1">
                  <c:v>2</c:v>
                </c:pt>
              </c:numCache>
            </c:numRef>
          </c:val>
          <c:extLst>
            <c:ext xmlns:c16="http://schemas.microsoft.com/office/drawing/2014/chart" uri="{C3380CC4-5D6E-409C-BE32-E72D297353CC}">
              <c16:uniqueId val="{00000000-8C15-41AC-9474-EFDD61015454}"/>
            </c:ext>
          </c:extLst>
        </c:ser>
        <c:ser>
          <c:idx val="1"/>
          <c:order val="1"/>
          <c:tx>
            <c:strRef>
              <c:f>'[Flexible Bed Tracking 20250307.xlsx]Home Teams Oct 24_Feb 25'!$A$27</c:f>
              <c:strCache>
                <c:ptCount val="1"/>
                <c:pt idx="0">
                  <c:v>Step 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'[Flexible Bed Tracking 20250307.xlsx]Home Teams Oct 24_Feb 25'!$B$25:$C$25</c:f>
              <c:strCache>
                <c:ptCount val="2"/>
                <c:pt idx="0">
                  <c:v>Hospital</c:v>
                </c:pt>
                <c:pt idx="1">
                  <c:v>Community</c:v>
                </c:pt>
              </c:strCache>
            </c:strRef>
          </c:cat>
          <c:val>
            <c:numRef>
              <c:f>'[Flexible Bed Tracking 20250307.xlsx]Home Teams Oct 24_Feb 25'!$B$27:$C$27</c:f>
              <c:numCache>
                <c:formatCode>General</c:formatCode>
                <c:ptCount val="2"/>
                <c:pt idx="1">
                  <c:v>7</c:v>
                </c:pt>
              </c:numCache>
            </c:numRef>
          </c:val>
          <c:extLst>
            <c:ext xmlns:c16="http://schemas.microsoft.com/office/drawing/2014/chart" uri="{C3380CC4-5D6E-409C-BE32-E72D297353CC}">
              <c16:uniqueId val="{00000001-8C15-41AC-9474-EFDD61015454}"/>
            </c:ext>
          </c:extLst>
        </c:ser>
        <c:ser>
          <c:idx val="2"/>
          <c:order val="2"/>
          <c:tx>
            <c:strRef>
              <c:f>'[Flexible Bed Tracking 20250307.xlsx]Home Teams Oct 24_Feb 25'!$A$28</c:f>
              <c:strCache>
                <c:ptCount val="1"/>
                <c:pt idx="0">
                  <c:v>Respite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'[Flexible Bed Tracking 20250307.xlsx]Home Teams Oct 24_Feb 25'!$B$25:$C$25</c:f>
              <c:strCache>
                <c:ptCount val="2"/>
                <c:pt idx="0">
                  <c:v>Hospital</c:v>
                </c:pt>
                <c:pt idx="1">
                  <c:v>Community</c:v>
                </c:pt>
              </c:strCache>
            </c:strRef>
          </c:cat>
          <c:val>
            <c:numRef>
              <c:f>'[Flexible Bed Tracking 20250307.xlsx]Home Teams Oct 24_Feb 25'!$B$28:$C$28</c:f>
              <c:numCache>
                <c:formatCode>General</c:formatCode>
                <c:ptCount val="2"/>
                <c:pt idx="1">
                  <c:v>28</c:v>
                </c:pt>
              </c:numCache>
            </c:numRef>
          </c:val>
          <c:extLst>
            <c:ext xmlns:c16="http://schemas.microsoft.com/office/drawing/2014/chart" uri="{C3380CC4-5D6E-409C-BE32-E72D297353CC}">
              <c16:uniqueId val="{00000002-8C15-41AC-9474-EFDD61015454}"/>
            </c:ext>
          </c:extLst>
        </c:ser>
        <c:dLbls>
          <c:showLegendKey val="0"/>
          <c:showVal val="0"/>
          <c:showCatName val="0"/>
          <c:showSerName val="0"/>
          <c:showPercent val="0"/>
          <c:showBubbleSize val="0"/>
        </c:dLbls>
        <c:gapWidth val="219"/>
        <c:overlap val="100"/>
        <c:axId val="597318495"/>
        <c:axId val="597339135"/>
      </c:barChart>
      <c:catAx>
        <c:axId val="5973184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39135"/>
        <c:crosses val="autoZero"/>
        <c:auto val="1"/>
        <c:lblAlgn val="ctr"/>
        <c:lblOffset val="100"/>
        <c:noMultiLvlLbl val="0"/>
      </c:catAx>
      <c:valAx>
        <c:axId val="5973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18495"/>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'[Flexible Bed Tracking 20250307.xlsx]Admitted to Flexible Bed'!$B$5</c:f>
              <c:strCache>
                <c:ptCount val="1"/>
                <c:pt idx="0">
                  <c:v>Palliative Care</c:v>
                </c:pt>
              </c:strCache>
            </c:strRef>
          </c:tx>
          <c:spPr>
            <a:solidFill>
              <a:srgbClr val="7030A0"/>
            </a:solidFill>
            <a:ln>
              <a:noFill/>
            </a:ln>
            <a:effectLst/>
          </c:spPr>
          <c:invertIfNegative val="0"/>
          <c:cat>
            <c:numRef>
              <c:f>'[Flexible Bed Tracking 20250307.xlsx]Admitted to Flexible Bed'!$A$6:$A$10</c:f>
              <c:numCache>
                <c:formatCode>mmm\-yy</c:formatCode>
                <c:ptCount val="5"/>
                <c:pt idx="0">
                  <c:v>45566</c:v>
                </c:pt>
                <c:pt idx="1">
                  <c:v>45597</c:v>
                </c:pt>
                <c:pt idx="2">
                  <c:v>45627</c:v>
                </c:pt>
                <c:pt idx="3">
                  <c:v>45658</c:v>
                </c:pt>
                <c:pt idx="4">
                  <c:v>45689</c:v>
                </c:pt>
              </c:numCache>
            </c:numRef>
          </c:cat>
          <c:val>
            <c:numRef>
              <c:f>'[Flexible Bed Tracking 20250307.xlsx]Admitted to Flexible Bed'!$B$6:$B$10</c:f>
              <c:numCache>
                <c:formatCode>General</c:formatCode>
                <c:ptCount val="5"/>
              </c:numCache>
            </c:numRef>
          </c:val>
          <c:extLst>
            <c:ext xmlns:c16="http://schemas.microsoft.com/office/drawing/2014/chart" uri="{C3380CC4-5D6E-409C-BE32-E72D297353CC}">
              <c16:uniqueId val="{00000000-630E-4ED9-A2E1-D2474E9EDA9F}"/>
            </c:ext>
          </c:extLst>
        </c:ser>
        <c:ser>
          <c:idx val="1"/>
          <c:order val="1"/>
          <c:tx>
            <c:strRef>
              <c:f>'[Flexible Bed Tracking 20250307.xlsx]Admitted to Flexible Bed'!$C$5</c:f>
              <c:strCache>
                <c:ptCount val="1"/>
                <c:pt idx="0">
                  <c:v>Respite Care</c:v>
                </c:pt>
              </c:strCache>
            </c:strRef>
          </c:tx>
          <c:spPr>
            <a:solidFill>
              <a:schemeClr val="accent1"/>
            </a:solidFill>
            <a:ln>
              <a:noFill/>
            </a:ln>
            <a:effectLst/>
          </c:spPr>
          <c:invertIfNegative val="0"/>
          <c:cat>
            <c:numRef>
              <c:f>'[Flexible Bed Tracking 20250307.xlsx]Admitted to Flexible Bed'!$A$6:$A$10</c:f>
              <c:numCache>
                <c:formatCode>mmm\-yy</c:formatCode>
                <c:ptCount val="5"/>
                <c:pt idx="0">
                  <c:v>45566</c:v>
                </c:pt>
                <c:pt idx="1">
                  <c:v>45597</c:v>
                </c:pt>
                <c:pt idx="2">
                  <c:v>45627</c:v>
                </c:pt>
                <c:pt idx="3">
                  <c:v>45658</c:v>
                </c:pt>
                <c:pt idx="4">
                  <c:v>45689</c:v>
                </c:pt>
              </c:numCache>
            </c:numRef>
          </c:cat>
          <c:val>
            <c:numRef>
              <c:f>'[Flexible Bed Tracking 20250307.xlsx]Admitted to Flexible Bed'!$C$6:$C$10</c:f>
              <c:numCache>
                <c:formatCode>General</c:formatCode>
                <c:ptCount val="5"/>
                <c:pt idx="1">
                  <c:v>6</c:v>
                </c:pt>
                <c:pt idx="2">
                  <c:v>3</c:v>
                </c:pt>
                <c:pt idx="3">
                  <c:v>9</c:v>
                </c:pt>
                <c:pt idx="4">
                  <c:v>10</c:v>
                </c:pt>
              </c:numCache>
            </c:numRef>
          </c:val>
          <c:extLst>
            <c:ext xmlns:c16="http://schemas.microsoft.com/office/drawing/2014/chart" uri="{C3380CC4-5D6E-409C-BE32-E72D297353CC}">
              <c16:uniqueId val="{00000001-630E-4ED9-A2E1-D2474E9EDA9F}"/>
            </c:ext>
          </c:extLst>
        </c:ser>
        <c:ser>
          <c:idx val="2"/>
          <c:order val="2"/>
          <c:tx>
            <c:strRef>
              <c:f>'[Flexible Bed Tracking 20250307.xlsx]Admitted to Flexible Bed'!$D$5</c:f>
              <c:strCache>
                <c:ptCount val="1"/>
                <c:pt idx="0">
                  <c:v>Step Down Care</c:v>
                </c:pt>
              </c:strCache>
            </c:strRef>
          </c:tx>
          <c:spPr>
            <a:solidFill>
              <a:srgbClr val="00B0F0"/>
            </a:solidFill>
            <a:ln>
              <a:noFill/>
            </a:ln>
            <a:effectLst/>
          </c:spPr>
          <c:invertIfNegative val="0"/>
          <c:cat>
            <c:numRef>
              <c:f>'[Flexible Bed Tracking 20250307.xlsx]Admitted to Flexible Bed'!$A$6:$A$10</c:f>
              <c:numCache>
                <c:formatCode>mmm\-yy</c:formatCode>
                <c:ptCount val="5"/>
                <c:pt idx="0">
                  <c:v>45566</c:v>
                </c:pt>
                <c:pt idx="1">
                  <c:v>45597</c:v>
                </c:pt>
                <c:pt idx="2">
                  <c:v>45627</c:v>
                </c:pt>
                <c:pt idx="3">
                  <c:v>45658</c:v>
                </c:pt>
                <c:pt idx="4">
                  <c:v>45689</c:v>
                </c:pt>
              </c:numCache>
            </c:numRef>
          </c:cat>
          <c:val>
            <c:numRef>
              <c:f>'[Flexible Bed Tracking 20250307.xlsx]Admitted to Flexible Bed'!$D$6:$D$10</c:f>
              <c:numCache>
                <c:formatCode>General</c:formatCode>
                <c:ptCount val="5"/>
                <c:pt idx="0">
                  <c:v>4</c:v>
                </c:pt>
                <c:pt idx="1">
                  <c:v>2</c:v>
                </c:pt>
                <c:pt idx="2">
                  <c:v>5</c:v>
                </c:pt>
                <c:pt idx="4">
                  <c:v>4</c:v>
                </c:pt>
              </c:numCache>
            </c:numRef>
          </c:val>
          <c:extLst>
            <c:ext xmlns:c16="http://schemas.microsoft.com/office/drawing/2014/chart" uri="{C3380CC4-5D6E-409C-BE32-E72D297353CC}">
              <c16:uniqueId val="{00000002-630E-4ED9-A2E1-D2474E9EDA9F}"/>
            </c:ext>
          </c:extLst>
        </c:ser>
        <c:ser>
          <c:idx val="3"/>
          <c:order val="3"/>
          <c:tx>
            <c:strRef>
              <c:f>'[Flexible Bed Tracking 20250307.xlsx]Admitted to Flexible Bed'!$E$5</c:f>
              <c:strCache>
                <c:ptCount val="1"/>
                <c:pt idx="0">
                  <c:v>Step Up Care</c:v>
                </c:pt>
              </c:strCache>
            </c:strRef>
          </c:tx>
          <c:spPr>
            <a:solidFill>
              <a:schemeClr val="accent2"/>
            </a:solidFill>
            <a:ln>
              <a:noFill/>
            </a:ln>
            <a:effectLst/>
          </c:spPr>
          <c:invertIfNegative val="0"/>
          <c:cat>
            <c:numRef>
              <c:f>'[Flexible Bed Tracking 20250307.xlsx]Admitted to Flexible Bed'!$A$6:$A$10</c:f>
              <c:numCache>
                <c:formatCode>mmm\-yy</c:formatCode>
                <c:ptCount val="5"/>
                <c:pt idx="0">
                  <c:v>45566</c:v>
                </c:pt>
                <c:pt idx="1">
                  <c:v>45597</c:v>
                </c:pt>
                <c:pt idx="2">
                  <c:v>45627</c:v>
                </c:pt>
                <c:pt idx="3">
                  <c:v>45658</c:v>
                </c:pt>
                <c:pt idx="4">
                  <c:v>45689</c:v>
                </c:pt>
              </c:numCache>
            </c:numRef>
          </c:cat>
          <c:val>
            <c:numRef>
              <c:f>'[Flexible Bed Tracking 20250307.xlsx]Admitted to Flexible Bed'!$E$6:$E$10</c:f>
              <c:numCache>
                <c:formatCode>General</c:formatCode>
                <c:ptCount val="5"/>
                <c:pt idx="0">
                  <c:v>1</c:v>
                </c:pt>
                <c:pt idx="1">
                  <c:v>3</c:v>
                </c:pt>
                <c:pt idx="2">
                  <c:v>3</c:v>
                </c:pt>
                <c:pt idx="3">
                  <c:v>1</c:v>
                </c:pt>
              </c:numCache>
            </c:numRef>
          </c:val>
          <c:extLst>
            <c:ext xmlns:c16="http://schemas.microsoft.com/office/drawing/2014/chart" uri="{C3380CC4-5D6E-409C-BE32-E72D297353CC}">
              <c16:uniqueId val="{00000003-630E-4ED9-A2E1-D2474E9EDA9F}"/>
            </c:ext>
          </c:extLst>
        </c:ser>
        <c:dLbls>
          <c:showLegendKey val="0"/>
          <c:showVal val="0"/>
          <c:showCatName val="0"/>
          <c:showSerName val="0"/>
          <c:showPercent val="0"/>
          <c:showBubbleSize val="0"/>
        </c:dLbls>
        <c:gapWidth val="219"/>
        <c:overlap val="-27"/>
        <c:axId val="597318495"/>
        <c:axId val="597339135"/>
      </c:barChart>
      <c:dateAx>
        <c:axId val="5973184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39135"/>
        <c:crosses val="autoZero"/>
        <c:auto val="1"/>
        <c:lblOffset val="100"/>
        <c:baseTimeUnit val="months"/>
      </c:dateAx>
      <c:valAx>
        <c:axId val="5973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184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Bed Days utilisation</a:t>
            </a:r>
          </a:p>
          <a:p>
            <a:pPr>
              <a:defRPr/>
            </a:pPr>
            <a:r>
              <a:rPr lang="en-GB"/>
              <a:t>between 01/10/2024 and 28/02/2025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'[Flexible Bed Tracking 20250307.xlsx]Bed Days'!$A$42</c:f>
              <c:strCache>
                <c:ptCount val="1"/>
                <c:pt idx="0">
                  <c:v>Bed Days utilised</c:v>
                </c:pt>
              </c:strCache>
            </c:strRef>
          </c:tx>
          <c:spPr>
            <a:solidFill>
              <a:schemeClr val="accent1"/>
            </a:solidFill>
            <a:ln>
              <a:noFill/>
            </a:ln>
            <a:effectLst/>
          </c:spPr>
          <c:invertIfNegative val="0"/>
          <c:cat>
            <c:numRef>
              <c:f>'[Flexible Bed Tracking 20250307.xlsx]Bed Days'!$B$41:$F$41</c:f>
              <c:numCache>
                <c:formatCode>mmm\-yy</c:formatCode>
                <c:ptCount val="5"/>
                <c:pt idx="0">
                  <c:v>45566</c:v>
                </c:pt>
                <c:pt idx="1">
                  <c:v>45597</c:v>
                </c:pt>
                <c:pt idx="2">
                  <c:v>45627</c:v>
                </c:pt>
                <c:pt idx="3">
                  <c:v>45658</c:v>
                </c:pt>
                <c:pt idx="4">
                  <c:v>45689</c:v>
                </c:pt>
              </c:numCache>
            </c:numRef>
          </c:cat>
          <c:val>
            <c:numRef>
              <c:f>'[Flexible Bed Tracking 20250307.xlsx]Bed Days'!$B$42:$F$42</c:f>
              <c:numCache>
                <c:formatCode>General</c:formatCode>
                <c:ptCount val="5"/>
                <c:pt idx="0">
                  <c:v>180</c:v>
                </c:pt>
                <c:pt idx="1">
                  <c:v>374</c:v>
                </c:pt>
                <c:pt idx="2">
                  <c:v>499</c:v>
                </c:pt>
                <c:pt idx="3">
                  <c:v>315</c:v>
                </c:pt>
                <c:pt idx="4">
                  <c:v>106</c:v>
                </c:pt>
              </c:numCache>
            </c:numRef>
          </c:val>
          <c:extLst>
            <c:ext xmlns:c16="http://schemas.microsoft.com/office/drawing/2014/chart" uri="{C3380CC4-5D6E-409C-BE32-E72D297353CC}">
              <c16:uniqueId val="{00000000-BB87-4DFC-B910-B0D4BC78428D}"/>
            </c:ext>
          </c:extLst>
        </c:ser>
        <c:ser>
          <c:idx val="1"/>
          <c:order val="1"/>
          <c:tx>
            <c:strRef>
              <c:f>'[Flexible Bed Tracking 20250307.xlsx]Bed Days'!$A$43</c:f>
              <c:strCache>
                <c:ptCount val="1"/>
                <c:pt idx="0">
                  <c:v>Optimum beds available</c:v>
                </c:pt>
              </c:strCache>
            </c:strRef>
          </c:tx>
          <c:spPr>
            <a:solidFill>
              <a:schemeClr val="accent2"/>
            </a:solidFill>
            <a:ln>
              <a:noFill/>
            </a:ln>
            <a:effectLst/>
          </c:spPr>
          <c:invertIfNegative val="0"/>
          <c:cat>
            <c:numRef>
              <c:f>'[Flexible Bed Tracking 20250307.xlsx]Bed Days'!$B$41:$F$41</c:f>
              <c:numCache>
                <c:formatCode>mmm\-yy</c:formatCode>
                <c:ptCount val="5"/>
                <c:pt idx="0">
                  <c:v>45566</c:v>
                </c:pt>
                <c:pt idx="1">
                  <c:v>45597</c:v>
                </c:pt>
                <c:pt idx="2">
                  <c:v>45627</c:v>
                </c:pt>
                <c:pt idx="3">
                  <c:v>45658</c:v>
                </c:pt>
                <c:pt idx="4">
                  <c:v>45689</c:v>
                </c:pt>
              </c:numCache>
            </c:numRef>
          </c:cat>
          <c:val>
            <c:numRef>
              <c:f>'[Flexible Bed Tracking 20250307.xlsx]Bed Days'!$B$43:$F$43</c:f>
              <c:numCache>
                <c:formatCode>General</c:formatCode>
                <c:ptCount val="5"/>
                <c:pt idx="0">
                  <c:v>232</c:v>
                </c:pt>
                <c:pt idx="1">
                  <c:v>455</c:v>
                </c:pt>
                <c:pt idx="2">
                  <c:v>581</c:v>
                </c:pt>
                <c:pt idx="3">
                  <c:v>589</c:v>
                </c:pt>
                <c:pt idx="4">
                  <c:v>532</c:v>
                </c:pt>
              </c:numCache>
            </c:numRef>
          </c:val>
          <c:extLst>
            <c:ext xmlns:c16="http://schemas.microsoft.com/office/drawing/2014/chart" uri="{C3380CC4-5D6E-409C-BE32-E72D297353CC}">
              <c16:uniqueId val="{00000001-BB87-4DFC-B910-B0D4BC78428D}"/>
            </c:ext>
          </c:extLst>
        </c:ser>
        <c:dLbls>
          <c:showLegendKey val="0"/>
          <c:showVal val="0"/>
          <c:showCatName val="0"/>
          <c:showSerName val="0"/>
          <c:showPercent val="0"/>
          <c:showBubbleSize val="0"/>
        </c:dLbls>
        <c:gapWidth val="219"/>
        <c:axId val="597318495"/>
        <c:axId val="597339135"/>
      </c:barChart>
      <c:lineChart>
        <c:grouping val="standard"/>
        <c:varyColors val="0"/>
        <c:ser>
          <c:idx val="2"/>
          <c:order val="2"/>
          <c:tx>
            <c:strRef>
              <c:f>'[Flexible Bed Tracking 20250307.xlsx]Bed Days'!$A$44</c:f>
              <c:strCache>
                <c:ptCount val="1"/>
                <c:pt idx="0">
                  <c:v>Percentage of bed days utilised</c:v>
                </c:pt>
              </c:strCache>
            </c:strRef>
          </c:tx>
          <c:spPr>
            <a:ln w="28575" cap="rnd">
              <a:solidFill>
                <a:schemeClr val="accent3"/>
              </a:solidFill>
              <a:prstDash val="sysDash"/>
              <a:round/>
            </a:ln>
            <a:effectLst/>
          </c:spPr>
          <c:marker>
            <c:symbol val="none"/>
          </c:marker>
          <c:dLbls>
            <c:dLbl>
              <c:idx val="0"/>
              <c:layout>
                <c:manualLayout>
                  <c:x val="-5.5368110236220472E-2"/>
                  <c:y val="-4.85764800233304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B87-4DFC-B910-B0D4BC78428D}"/>
                </c:ext>
              </c:extLst>
            </c:dLbl>
            <c:dLbl>
              <c:idx val="1"/>
              <c:layout>
                <c:manualLayout>
                  <c:x val="-5.536811023622052E-2"/>
                  <c:y val="-3.9317220764071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B87-4DFC-B910-B0D4BC78428D}"/>
                </c:ext>
              </c:extLst>
            </c:dLbl>
            <c:dLbl>
              <c:idx val="3"/>
              <c:layout>
                <c:manualLayout>
                  <c:x val="-9.7034776902887143E-2"/>
                  <c:y val="-8.09838874307378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B87-4DFC-B910-B0D4BC78428D}"/>
                </c:ext>
              </c:extLst>
            </c:dLbl>
            <c:dLbl>
              <c:idx val="4"/>
              <c:layout>
                <c:manualLayout>
                  <c:x val="-8.8701443569553909E-2"/>
                  <c:y val="-9.95024059492563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B87-4DFC-B910-B0D4BC78428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'[Flexible Bed Tracking 20250307.xlsx]Bed Days'!$B$41:$F$41</c:f>
              <c:numCache>
                <c:formatCode>mmm\-yy</c:formatCode>
                <c:ptCount val="5"/>
                <c:pt idx="0">
                  <c:v>45566</c:v>
                </c:pt>
                <c:pt idx="1">
                  <c:v>45597</c:v>
                </c:pt>
                <c:pt idx="2">
                  <c:v>45627</c:v>
                </c:pt>
                <c:pt idx="3">
                  <c:v>45658</c:v>
                </c:pt>
                <c:pt idx="4">
                  <c:v>45689</c:v>
                </c:pt>
              </c:numCache>
            </c:numRef>
          </c:cat>
          <c:val>
            <c:numRef>
              <c:f>'[Flexible Bed Tracking 20250307.xlsx]Bed Days'!$B$44:$F$44</c:f>
              <c:numCache>
                <c:formatCode>0%</c:formatCode>
                <c:ptCount val="5"/>
                <c:pt idx="0">
                  <c:v>0.77586206896551724</c:v>
                </c:pt>
                <c:pt idx="1">
                  <c:v>0.82197802197802194</c:v>
                </c:pt>
                <c:pt idx="2">
                  <c:v>0.85886402753872637</c:v>
                </c:pt>
                <c:pt idx="3">
                  <c:v>0.53480475382003401</c:v>
                </c:pt>
                <c:pt idx="4">
                  <c:v>0.19924812030075187</c:v>
                </c:pt>
              </c:numCache>
            </c:numRef>
          </c:val>
          <c:smooth val="0"/>
          <c:extLst>
            <c:ext xmlns:c16="http://schemas.microsoft.com/office/drawing/2014/chart" uri="{C3380CC4-5D6E-409C-BE32-E72D297353CC}">
              <c16:uniqueId val="{00000006-BB87-4DFC-B910-B0D4BC78428D}"/>
            </c:ext>
          </c:extLst>
        </c:ser>
        <c:dLbls>
          <c:showLegendKey val="0"/>
          <c:showVal val="0"/>
          <c:showCatName val="0"/>
          <c:showSerName val="0"/>
          <c:showPercent val="0"/>
          <c:showBubbleSize val="0"/>
        </c:dLbls>
        <c:marker val="1"/>
        <c:smooth val="0"/>
        <c:axId val="595762303"/>
        <c:axId val="595754143"/>
      </c:lineChart>
      <c:dateAx>
        <c:axId val="5973184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39135"/>
        <c:crosses val="autoZero"/>
        <c:auto val="1"/>
        <c:lblOffset val="100"/>
        <c:baseTimeUnit val="months"/>
      </c:dateAx>
      <c:valAx>
        <c:axId val="5973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18495"/>
        <c:crosses val="autoZero"/>
        <c:crossBetween val="between"/>
        <c:majorUnit val="100"/>
      </c:valAx>
      <c:valAx>
        <c:axId val="59575414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762303"/>
        <c:crosses val="max"/>
        <c:crossBetween val="between"/>
      </c:valAx>
      <c:dateAx>
        <c:axId val="595762303"/>
        <c:scaling>
          <c:orientation val="minMax"/>
        </c:scaling>
        <c:delete val="1"/>
        <c:axPos val="b"/>
        <c:numFmt formatCode="mmm\-yy" sourceLinked="1"/>
        <c:majorTickMark val="out"/>
        <c:minorTickMark val="none"/>
        <c:tickLblPos val="nextTo"/>
        <c:crossAx val="595754143"/>
        <c:crosses val="autoZero"/>
        <c:auto val="1"/>
        <c:lblOffset val="100"/>
        <c:baseTimeUnit val="month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Bed</a:t>
            </a:r>
            <a:r>
              <a:rPr lang="en-GB" baseline="0" dirty="0"/>
              <a:t> Day </a:t>
            </a:r>
            <a:r>
              <a:rPr lang="en-GB" baseline="0" dirty="0" smtClean="0"/>
              <a:t>Utilisation </a:t>
            </a:r>
            <a:r>
              <a:rPr lang="en-GB" baseline="0" dirty="0"/>
              <a:t>between 01/10/24 and 28/02/25 by admission type</a:t>
            </a:r>
            <a:endParaRPr lang="en-GB" dirty="0"/>
          </a:p>
        </c:rich>
      </c:tx>
      <c:layout>
        <c:manualLayout>
          <c:xMode val="edge"/>
          <c:yMode val="edge"/>
          <c:x val="0.15055555555555555"/>
          <c:y val="3.471869118027493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A3E1B410-8279-49F5-9AD9-A2B54EA4B0A8}" type="VALUE">
                      <a:rPr lang="en-US">
                        <a:solidFill>
                          <a:schemeClr val="bg1"/>
                        </a:solidFill>
                      </a:rPr>
                      <a:pPr>
                        <a:defRPr sz="900" b="0" i="0" u="none" strike="noStrike" kern="1200" baseline="0">
                          <a:solidFill>
                            <a:schemeClr val="tx1">
                              <a:lumMod val="75000"/>
                              <a:lumOff val="25000"/>
                            </a:schemeClr>
                          </a:solidFill>
                          <a:latin typeface="+mn-lt"/>
                          <a:ea typeface="+mn-ea"/>
                          <a:cs typeface="+mn-cs"/>
                        </a:defRPr>
                      </a:pPr>
                      <a:t>[VALUE]</a:t>
                    </a:fld>
                    <a:endParaRPr lang="en-GB"/>
                  </a:p>
                </c:rich>
              </c:tx>
              <c:spPr>
                <a:solidFill>
                  <a:schemeClr val="tx1"/>
                </a:solidFill>
                <a:ln>
                  <a:solidFill>
                    <a:schemeClr val="tx1"/>
                  </a:solid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0-2EB3-483B-8FD8-B2D90BE4FADE}"/>
                </c:ext>
              </c:extLst>
            </c:dLbl>
            <c:dLbl>
              <c:idx val="1"/>
              <c:layout/>
              <c:tx>
                <c:rich>
                  <a:bodyPr/>
                  <a:lstStyle/>
                  <a:p>
                    <a:fld id="{68B299CD-9E4C-42E1-94C0-AB35B4EB59F8}"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EB3-483B-8FD8-B2D90BE4FADE}"/>
                </c:ext>
              </c:extLst>
            </c:dLbl>
            <c:dLbl>
              <c:idx val="2"/>
              <c:layout/>
              <c:tx>
                <c:rich>
                  <a:bodyPr/>
                  <a:lstStyle/>
                  <a:p>
                    <a:fld id="{BA04B6A3-360B-4DED-8E0B-B1983E60802A}"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2EB3-483B-8FD8-B2D90BE4FADE}"/>
                </c:ext>
              </c:extLst>
            </c:dLbl>
            <c:spPr>
              <a:solidFill>
                <a:schemeClr val="tx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'[Flexible Bed Tracking 20250307.xlsx]Bed Days'!$B$38:$D$38</c:f>
              <c:numCache>
                <c:formatCode>General</c:formatCode>
                <c:ptCount val="3"/>
                <c:pt idx="0">
                  <c:v>242</c:v>
                </c:pt>
                <c:pt idx="1">
                  <c:v>778</c:v>
                </c:pt>
                <c:pt idx="2">
                  <c:v>454</c:v>
                </c:pt>
              </c:numCache>
            </c:numRef>
          </c:val>
          <c:extLst>
            <c:ext xmlns:c16="http://schemas.microsoft.com/office/drawing/2014/chart" uri="{C3380CC4-5D6E-409C-BE32-E72D297353CC}">
              <c16:uniqueId val="{00000003-2EB3-483B-8FD8-B2D90BE4FADE}"/>
            </c:ext>
          </c:extLst>
        </c:ser>
        <c:dLbls>
          <c:showLegendKey val="0"/>
          <c:showVal val="0"/>
          <c:showCatName val="0"/>
          <c:showSerName val="0"/>
          <c:showPercent val="0"/>
          <c:showBubbleSize val="0"/>
        </c:dLbls>
        <c:gapWidth val="75"/>
        <c:overlap val="40"/>
        <c:axId val="541807992"/>
        <c:axId val="541811600"/>
      </c:barChart>
      <c:catAx>
        <c:axId val="54180799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Respite</a:t>
                </a:r>
                <a:r>
                  <a:rPr lang="en-GB" baseline="0" dirty="0"/>
                  <a:t> </a:t>
                </a:r>
                <a:r>
                  <a:rPr lang="en-GB" baseline="0" dirty="0" smtClean="0"/>
                  <a:t>                      </a:t>
                </a:r>
                <a:r>
                  <a:rPr lang="en-GB" baseline="0" dirty="0"/>
                  <a:t>Step Down  </a:t>
                </a:r>
                <a:r>
                  <a:rPr lang="en-GB" baseline="0" dirty="0" smtClean="0"/>
                  <a:t>                  </a:t>
                </a:r>
                <a:r>
                  <a:rPr lang="en-GB" baseline="0" dirty="0"/>
                  <a:t>Step Up</a:t>
                </a:r>
                <a:endParaRPr lang="en-GB" dirty="0"/>
              </a:p>
            </c:rich>
          </c:tx>
          <c:layout/>
          <c:overlay val="0"/>
          <c:spPr>
            <a:noFill/>
            <a:ln>
              <a:noFill/>
            </a:ln>
            <a:effectLst/>
          </c:spPr>
        </c:title>
        <c:numFmt formatCode="General" sourceLinked="1"/>
        <c:majorTickMark val="out"/>
        <c:minorTickMark val="none"/>
        <c:tickLblPos val="nextTo"/>
        <c:crossAx val="541811600"/>
        <c:crosses val="autoZero"/>
        <c:auto val="1"/>
        <c:lblAlgn val="ctr"/>
        <c:lblOffset val="100"/>
        <c:noMultiLvlLbl val="0"/>
      </c:catAx>
      <c:valAx>
        <c:axId val="54181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079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8163C-B2F1-430E-9B06-1C8D611DD86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019945D-E089-4F7A-9C6A-E75E63DD93B4}">
      <dgm:prSet phldrT="[Text]" custT="1"/>
      <dgm:spPr/>
      <dgm:t>
        <a:bodyPr/>
        <a:lstStyle/>
        <a:p>
          <a:r>
            <a:rPr lang="en-US" sz="1200" dirty="0" smtClean="0"/>
            <a:t>Flexible bed-based model of care is an integral part of the D&amp;G RCRP programme with the fundamental principle of providing the right care in the right place at the right time, supported by services tailored to meet individual needs.</a:t>
          </a:r>
          <a:endParaRPr lang="en-US" sz="1200" dirty="0"/>
        </a:p>
      </dgm:t>
    </dgm:pt>
    <dgm:pt modelId="{C5E45A80-A91A-4785-8384-1A32187922AA}" type="parTrans" cxnId="{E4D22195-697C-4A78-B03F-0576FADAC139}">
      <dgm:prSet/>
      <dgm:spPr/>
      <dgm:t>
        <a:bodyPr/>
        <a:lstStyle/>
        <a:p>
          <a:endParaRPr lang="en-US"/>
        </a:p>
      </dgm:t>
    </dgm:pt>
    <dgm:pt modelId="{2FE744BA-2054-491A-BC1F-F79CA6C331F9}" type="sibTrans" cxnId="{E4D22195-697C-4A78-B03F-0576FADAC139}">
      <dgm:prSet/>
      <dgm:spPr/>
      <dgm:t>
        <a:bodyPr/>
        <a:lstStyle/>
        <a:p>
          <a:endParaRPr lang="en-US"/>
        </a:p>
      </dgm:t>
    </dgm:pt>
    <dgm:pt modelId="{DFD8C29B-1949-4C9D-99D9-66A896623C25}">
      <dgm:prSet phldrT="[Text]"/>
      <dgm:spPr/>
      <dgm:t>
        <a:bodyPr/>
        <a:lstStyle/>
        <a:p>
          <a:r>
            <a:rPr lang="en-US" dirty="0" smtClean="0"/>
            <a:t>Flexible bed based care and support is expected to be short term, usually up to 6 weeks, and will deliver step up, step down, planned respite and palliative / end of life care. </a:t>
          </a:r>
          <a:endParaRPr lang="en-US" dirty="0"/>
        </a:p>
      </dgm:t>
    </dgm:pt>
    <dgm:pt modelId="{45418C6A-4583-40EA-9001-EF1410821F6F}" type="parTrans" cxnId="{B67A4918-3A42-4D75-874C-E1230295FAA3}">
      <dgm:prSet/>
      <dgm:spPr/>
      <dgm:t>
        <a:bodyPr/>
        <a:lstStyle/>
        <a:p>
          <a:endParaRPr lang="en-US"/>
        </a:p>
      </dgm:t>
    </dgm:pt>
    <dgm:pt modelId="{AD53CF5F-28EE-48EE-9EB8-E210E52C9B8A}" type="sibTrans" cxnId="{B67A4918-3A42-4D75-874C-E1230295FAA3}">
      <dgm:prSet/>
      <dgm:spPr/>
      <dgm:t>
        <a:bodyPr/>
        <a:lstStyle/>
        <a:p>
          <a:endParaRPr lang="en-US" dirty="0"/>
        </a:p>
      </dgm:t>
    </dgm:pt>
    <dgm:pt modelId="{820C43F7-6A51-44F4-90B7-CFFFF81E2529}">
      <dgm:prSet phldrT="[Text]"/>
      <dgm:spPr/>
      <dgm:t>
        <a:bodyPr/>
        <a:lstStyle/>
        <a:p>
          <a:r>
            <a:rPr lang="en-US" dirty="0" smtClean="0"/>
            <a:t>Flexible bed based care aims to ensure people’s needs are met in a  homely setting as close to their own home as possible, when these needs cannot be met in their own home. </a:t>
          </a:r>
          <a:endParaRPr lang="en-US" dirty="0"/>
        </a:p>
      </dgm:t>
    </dgm:pt>
    <dgm:pt modelId="{7BDE0B4A-ED1B-4264-8243-67E343798BB0}" type="parTrans" cxnId="{89DC61F9-9D9A-4E05-9710-E19342AF260D}">
      <dgm:prSet/>
      <dgm:spPr/>
      <dgm:t>
        <a:bodyPr/>
        <a:lstStyle/>
        <a:p>
          <a:endParaRPr lang="en-US"/>
        </a:p>
      </dgm:t>
    </dgm:pt>
    <dgm:pt modelId="{66DD0977-D54A-440D-91F2-E47ED6BA360F}" type="sibTrans" cxnId="{89DC61F9-9D9A-4E05-9710-E19342AF260D}">
      <dgm:prSet/>
      <dgm:spPr/>
      <dgm:t>
        <a:bodyPr/>
        <a:lstStyle/>
        <a:p>
          <a:endParaRPr lang="en-US"/>
        </a:p>
      </dgm:t>
    </dgm:pt>
    <dgm:pt modelId="{57F81C6C-B21D-44BB-876B-ADE77B0445F9}">
      <dgm:prSet phldrT="[Text]"/>
      <dgm:spPr/>
      <dgm:t>
        <a:bodyPr/>
        <a:lstStyle/>
        <a:p>
          <a:r>
            <a:rPr lang="en-US" dirty="0" smtClean="0"/>
            <a:t>Flexible beds aim to support flow within the wider system</a:t>
          </a:r>
          <a:endParaRPr lang="en-US" dirty="0"/>
        </a:p>
      </dgm:t>
    </dgm:pt>
    <dgm:pt modelId="{061C2B04-9C44-4F33-8FCC-2EFDD8FF85AD}" type="parTrans" cxnId="{A750D356-AF74-473A-A25E-23682AC6EB6D}">
      <dgm:prSet/>
      <dgm:spPr/>
      <dgm:t>
        <a:bodyPr/>
        <a:lstStyle/>
        <a:p>
          <a:endParaRPr lang="en-US"/>
        </a:p>
      </dgm:t>
    </dgm:pt>
    <dgm:pt modelId="{43E8ADDC-E99F-420E-B2AB-24606830E468}" type="sibTrans" cxnId="{A750D356-AF74-473A-A25E-23682AC6EB6D}">
      <dgm:prSet/>
      <dgm:spPr/>
      <dgm:t>
        <a:bodyPr/>
        <a:lstStyle/>
        <a:p>
          <a:endParaRPr lang="en-US" dirty="0"/>
        </a:p>
      </dgm:t>
    </dgm:pt>
    <dgm:pt modelId="{2509BACF-2A8B-41FD-9FA8-686B28216584}">
      <dgm:prSet phldrT="[Text]"/>
      <dgm:spPr/>
      <dgm:t>
        <a:bodyPr/>
        <a:lstStyle/>
        <a:p>
          <a:r>
            <a:rPr lang="en-US" dirty="0" smtClean="0"/>
            <a:t>Flexible beds aim to reduce inpatient bed days where appropriate care and support can be delivered in a care home setting rather than hospital for a short period of time. </a:t>
          </a:r>
          <a:endParaRPr lang="en-US" dirty="0"/>
        </a:p>
      </dgm:t>
    </dgm:pt>
    <dgm:pt modelId="{74AADEDC-35F5-421B-9EFA-26928265BA60}" type="parTrans" cxnId="{BE0729B8-C56C-4438-89AB-79D0D1114C18}">
      <dgm:prSet/>
      <dgm:spPr/>
      <dgm:t>
        <a:bodyPr/>
        <a:lstStyle/>
        <a:p>
          <a:endParaRPr lang="en-US"/>
        </a:p>
      </dgm:t>
    </dgm:pt>
    <dgm:pt modelId="{EA224E03-682D-4F00-A367-450D94F8C6BD}" type="sibTrans" cxnId="{BE0729B8-C56C-4438-89AB-79D0D1114C18}">
      <dgm:prSet/>
      <dgm:spPr/>
      <dgm:t>
        <a:bodyPr/>
        <a:lstStyle/>
        <a:p>
          <a:endParaRPr lang="en-US"/>
        </a:p>
      </dgm:t>
    </dgm:pt>
    <dgm:pt modelId="{19ED78FE-3458-4885-9020-A2FE97B0EF2B}" type="pres">
      <dgm:prSet presAssocID="{6378163C-B2F1-430E-9B06-1C8D611DD863}" presName="cycle" presStyleCnt="0">
        <dgm:presLayoutVars>
          <dgm:dir/>
          <dgm:resizeHandles val="exact"/>
        </dgm:presLayoutVars>
      </dgm:prSet>
      <dgm:spPr/>
      <dgm:t>
        <a:bodyPr/>
        <a:lstStyle/>
        <a:p>
          <a:endParaRPr lang="en-US"/>
        </a:p>
      </dgm:t>
    </dgm:pt>
    <dgm:pt modelId="{17588ABB-4383-49F3-807A-C1597AF42225}" type="pres">
      <dgm:prSet presAssocID="{6019945D-E089-4F7A-9C6A-E75E63DD93B4}" presName="node" presStyleLbl="node1" presStyleIdx="0" presStyleCnt="5" custScaleX="153976" custScaleY="153407" custRadScaleRad="104630" custRadScaleInc="-7985">
        <dgm:presLayoutVars>
          <dgm:bulletEnabled val="1"/>
        </dgm:presLayoutVars>
      </dgm:prSet>
      <dgm:spPr/>
      <dgm:t>
        <a:bodyPr/>
        <a:lstStyle/>
        <a:p>
          <a:endParaRPr lang="en-US"/>
        </a:p>
      </dgm:t>
    </dgm:pt>
    <dgm:pt modelId="{977BE9F3-8AB2-453D-8128-BEEAE6F65083}" type="pres">
      <dgm:prSet presAssocID="{2FE744BA-2054-491A-BC1F-F79CA6C331F9}" presName="sibTrans" presStyleLbl="sibTrans2D1" presStyleIdx="0" presStyleCnt="5" custAng="21592618" custScaleX="404025" custScaleY="64527" custLinFactX="100000" custLinFactY="-58781" custLinFactNeighborX="164739" custLinFactNeighborY="-100000"/>
      <dgm:spPr/>
      <dgm:t>
        <a:bodyPr/>
        <a:lstStyle/>
        <a:p>
          <a:endParaRPr lang="en-US"/>
        </a:p>
      </dgm:t>
    </dgm:pt>
    <dgm:pt modelId="{7E89AAA6-44BF-4199-894A-021A6BC6C3A8}" type="pres">
      <dgm:prSet presAssocID="{2FE744BA-2054-491A-BC1F-F79CA6C331F9}" presName="connectorText" presStyleLbl="sibTrans2D1" presStyleIdx="0" presStyleCnt="5"/>
      <dgm:spPr/>
      <dgm:t>
        <a:bodyPr/>
        <a:lstStyle/>
        <a:p>
          <a:endParaRPr lang="en-US"/>
        </a:p>
      </dgm:t>
    </dgm:pt>
    <dgm:pt modelId="{AAB449F2-3439-479A-B39A-D0BC8D4D8FE8}" type="pres">
      <dgm:prSet presAssocID="{DFD8C29B-1949-4C9D-99D9-66A896623C25}" presName="node" presStyleLbl="node1" presStyleIdx="1" presStyleCnt="5" custScaleX="150381" custScaleY="143451" custRadScaleRad="123007" custRadScaleInc="-3601">
        <dgm:presLayoutVars>
          <dgm:bulletEnabled val="1"/>
        </dgm:presLayoutVars>
      </dgm:prSet>
      <dgm:spPr/>
      <dgm:t>
        <a:bodyPr/>
        <a:lstStyle/>
        <a:p>
          <a:endParaRPr lang="en-US"/>
        </a:p>
      </dgm:t>
    </dgm:pt>
    <dgm:pt modelId="{7AADFBE8-706A-4FBE-B66F-A7780BFE0C6D}" type="pres">
      <dgm:prSet presAssocID="{AD53CF5F-28EE-48EE-9EB8-E210E52C9B8A}" presName="sibTrans" presStyleLbl="sibTrans2D1" presStyleIdx="1" presStyleCnt="5" custScaleX="429598" custScaleY="69805" custLinFactX="322574" custLinFactNeighborX="400000" custLinFactNeighborY="48202"/>
      <dgm:spPr/>
      <dgm:t>
        <a:bodyPr/>
        <a:lstStyle/>
        <a:p>
          <a:endParaRPr lang="en-US"/>
        </a:p>
      </dgm:t>
    </dgm:pt>
    <dgm:pt modelId="{957BC71A-F8AA-4726-AAB6-46BEEC4DD552}" type="pres">
      <dgm:prSet presAssocID="{AD53CF5F-28EE-48EE-9EB8-E210E52C9B8A}" presName="connectorText" presStyleLbl="sibTrans2D1" presStyleIdx="1" presStyleCnt="5"/>
      <dgm:spPr/>
      <dgm:t>
        <a:bodyPr/>
        <a:lstStyle/>
        <a:p>
          <a:endParaRPr lang="en-US"/>
        </a:p>
      </dgm:t>
    </dgm:pt>
    <dgm:pt modelId="{63D34759-B99E-4069-B3AE-FE7F786F8029}" type="pres">
      <dgm:prSet presAssocID="{820C43F7-6A51-44F4-90B7-CFFFF81E2529}" presName="node" presStyleLbl="node1" presStyleIdx="2" presStyleCnt="5" custScaleX="156065" custScaleY="153276" custRadScaleRad="112896" custRadScaleInc="-19012">
        <dgm:presLayoutVars>
          <dgm:bulletEnabled val="1"/>
        </dgm:presLayoutVars>
      </dgm:prSet>
      <dgm:spPr/>
      <dgm:t>
        <a:bodyPr/>
        <a:lstStyle/>
        <a:p>
          <a:endParaRPr lang="en-US"/>
        </a:p>
      </dgm:t>
    </dgm:pt>
    <dgm:pt modelId="{670F3938-0863-4415-A514-43EE40B06F9D}" type="pres">
      <dgm:prSet presAssocID="{66DD0977-D54A-440D-91F2-E47ED6BA360F}" presName="sibTrans" presStyleLbl="sibTrans2D1" presStyleIdx="2" presStyleCnt="5" custAng="0" custScaleX="163845" custScaleY="59569" custLinFactY="67456" custLinFactNeighborX="5015" custLinFactNeighborY="100000"/>
      <dgm:spPr/>
      <dgm:t>
        <a:bodyPr/>
        <a:lstStyle/>
        <a:p>
          <a:endParaRPr lang="en-US"/>
        </a:p>
      </dgm:t>
    </dgm:pt>
    <dgm:pt modelId="{7767B3E5-703E-4A5F-95E3-F91B9E058544}" type="pres">
      <dgm:prSet presAssocID="{66DD0977-D54A-440D-91F2-E47ED6BA360F}" presName="connectorText" presStyleLbl="sibTrans2D1" presStyleIdx="2" presStyleCnt="5"/>
      <dgm:spPr/>
      <dgm:t>
        <a:bodyPr/>
        <a:lstStyle/>
        <a:p>
          <a:endParaRPr lang="en-US"/>
        </a:p>
      </dgm:t>
    </dgm:pt>
    <dgm:pt modelId="{3E410901-8798-4BC8-BC3B-9C2A79B6CA47}" type="pres">
      <dgm:prSet presAssocID="{57F81C6C-B21D-44BB-876B-ADE77B0445F9}" presName="node" presStyleLbl="node1" presStyleIdx="3" presStyleCnt="5" custScaleX="157204" custScaleY="151835" custRadScaleRad="116819" custRadScaleInc="9439">
        <dgm:presLayoutVars>
          <dgm:bulletEnabled val="1"/>
        </dgm:presLayoutVars>
      </dgm:prSet>
      <dgm:spPr/>
      <dgm:t>
        <a:bodyPr/>
        <a:lstStyle/>
        <a:p>
          <a:endParaRPr lang="en-US"/>
        </a:p>
      </dgm:t>
    </dgm:pt>
    <dgm:pt modelId="{9CABAD37-7B27-46F0-A6F1-7B3FDA99BAC4}" type="pres">
      <dgm:prSet presAssocID="{43E8ADDC-E99F-420E-B2AB-24606830E468}" presName="sibTrans" presStyleLbl="sibTrans2D1" presStyleIdx="3" presStyleCnt="5" custScaleX="569788" custScaleY="71775" custLinFactX="-500000" custLinFactNeighborX="-545621" custLinFactNeighborY="46784"/>
      <dgm:spPr/>
      <dgm:t>
        <a:bodyPr/>
        <a:lstStyle/>
        <a:p>
          <a:endParaRPr lang="en-US"/>
        </a:p>
      </dgm:t>
    </dgm:pt>
    <dgm:pt modelId="{7B17E4B5-CDE6-404D-A294-021FCEFE3BC6}" type="pres">
      <dgm:prSet presAssocID="{43E8ADDC-E99F-420E-B2AB-24606830E468}" presName="connectorText" presStyleLbl="sibTrans2D1" presStyleIdx="3" presStyleCnt="5"/>
      <dgm:spPr/>
      <dgm:t>
        <a:bodyPr/>
        <a:lstStyle/>
        <a:p>
          <a:endParaRPr lang="en-US"/>
        </a:p>
      </dgm:t>
    </dgm:pt>
    <dgm:pt modelId="{0B966042-1B41-4EB9-AB42-2DD7E165865E}" type="pres">
      <dgm:prSet presAssocID="{2509BACF-2A8B-41FD-9FA8-686B28216584}" presName="node" presStyleLbl="node1" presStyleIdx="4" presStyleCnt="5" custScaleX="154390" custScaleY="143976" custRadScaleRad="123474" custRadScaleInc="-687">
        <dgm:presLayoutVars>
          <dgm:bulletEnabled val="1"/>
        </dgm:presLayoutVars>
      </dgm:prSet>
      <dgm:spPr/>
      <dgm:t>
        <a:bodyPr/>
        <a:lstStyle/>
        <a:p>
          <a:endParaRPr lang="en-US"/>
        </a:p>
      </dgm:t>
    </dgm:pt>
    <dgm:pt modelId="{2DCF37B7-CF11-4BC1-AB18-17DAEDAD2C12}" type="pres">
      <dgm:prSet presAssocID="{EA224E03-682D-4F00-A367-450D94F8C6BD}" presName="sibTrans" presStyleLbl="sibTrans2D1" presStyleIdx="4" presStyleCnt="5" custScaleX="702853" custScaleY="65703" custLinFactX="-200000" custLinFactY="-61616" custLinFactNeighborX="-272413" custLinFactNeighborY="-100000"/>
      <dgm:spPr/>
      <dgm:t>
        <a:bodyPr/>
        <a:lstStyle/>
        <a:p>
          <a:endParaRPr lang="en-US"/>
        </a:p>
      </dgm:t>
    </dgm:pt>
    <dgm:pt modelId="{D1C19820-4A19-4422-8EBE-5C1F55104FD6}" type="pres">
      <dgm:prSet presAssocID="{EA224E03-682D-4F00-A367-450D94F8C6BD}" presName="connectorText" presStyleLbl="sibTrans2D1" presStyleIdx="4" presStyleCnt="5"/>
      <dgm:spPr/>
      <dgm:t>
        <a:bodyPr/>
        <a:lstStyle/>
        <a:p>
          <a:endParaRPr lang="en-US"/>
        </a:p>
      </dgm:t>
    </dgm:pt>
  </dgm:ptLst>
  <dgm:cxnLst>
    <dgm:cxn modelId="{DEF44C5E-15FC-4BDC-9820-ABF4FC06D991}" type="presOf" srcId="{EA224E03-682D-4F00-A367-450D94F8C6BD}" destId="{D1C19820-4A19-4422-8EBE-5C1F55104FD6}" srcOrd="1" destOrd="0" presId="urn:microsoft.com/office/officeart/2005/8/layout/cycle2"/>
    <dgm:cxn modelId="{E4D22195-697C-4A78-B03F-0576FADAC139}" srcId="{6378163C-B2F1-430E-9B06-1C8D611DD863}" destId="{6019945D-E089-4F7A-9C6A-E75E63DD93B4}" srcOrd="0" destOrd="0" parTransId="{C5E45A80-A91A-4785-8384-1A32187922AA}" sibTransId="{2FE744BA-2054-491A-BC1F-F79CA6C331F9}"/>
    <dgm:cxn modelId="{B81C8654-E009-4057-83B0-C689D749C9B6}" type="presOf" srcId="{2FE744BA-2054-491A-BC1F-F79CA6C331F9}" destId="{977BE9F3-8AB2-453D-8128-BEEAE6F65083}" srcOrd="0" destOrd="0" presId="urn:microsoft.com/office/officeart/2005/8/layout/cycle2"/>
    <dgm:cxn modelId="{D22AE1F9-BBB1-46AB-B6ED-2DA417AD55C6}" type="presOf" srcId="{66DD0977-D54A-440D-91F2-E47ED6BA360F}" destId="{670F3938-0863-4415-A514-43EE40B06F9D}" srcOrd="0" destOrd="0" presId="urn:microsoft.com/office/officeart/2005/8/layout/cycle2"/>
    <dgm:cxn modelId="{AD2B1031-C62B-4DD5-9BEB-AE3E5ABA2D0F}" type="presOf" srcId="{43E8ADDC-E99F-420E-B2AB-24606830E468}" destId="{9CABAD37-7B27-46F0-A6F1-7B3FDA99BAC4}" srcOrd="0" destOrd="0" presId="urn:microsoft.com/office/officeart/2005/8/layout/cycle2"/>
    <dgm:cxn modelId="{89DC61F9-9D9A-4E05-9710-E19342AF260D}" srcId="{6378163C-B2F1-430E-9B06-1C8D611DD863}" destId="{820C43F7-6A51-44F4-90B7-CFFFF81E2529}" srcOrd="2" destOrd="0" parTransId="{7BDE0B4A-ED1B-4264-8243-67E343798BB0}" sibTransId="{66DD0977-D54A-440D-91F2-E47ED6BA360F}"/>
    <dgm:cxn modelId="{8EF511C9-890F-42C2-8705-B8828CE1B86F}" type="presOf" srcId="{EA224E03-682D-4F00-A367-450D94F8C6BD}" destId="{2DCF37B7-CF11-4BC1-AB18-17DAEDAD2C12}" srcOrd="0" destOrd="0" presId="urn:microsoft.com/office/officeart/2005/8/layout/cycle2"/>
    <dgm:cxn modelId="{BF3218E4-500C-4D20-A865-13BE3C1F6E4B}" type="presOf" srcId="{820C43F7-6A51-44F4-90B7-CFFFF81E2529}" destId="{63D34759-B99E-4069-B3AE-FE7F786F8029}" srcOrd="0" destOrd="0" presId="urn:microsoft.com/office/officeart/2005/8/layout/cycle2"/>
    <dgm:cxn modelId="{2FC05487-36A4-4FA2-8842-AC35FBE2824F}" type="presOf" srcId="{57F81C6C-B21D-44BB-876B-ADE77B0445F9}" destId="{3E410901-8798-4BC8-BC3B-9C2A79B6CA47}" srcOrd="0" destOrd="0" presId="urn:microsoft.com/office/officeart/2005/8/layout/cycle2"/>
    <dgm:cxn modelId="{C04A36CE-9AFC-4B89-9336-64D47E7C8A19}" type="presOf" srcId="{6019945D-E089-4F7A-9C6A-E75E63DD93B4}" destId="{17588ABB-4383-49F3-807A-C1597AF42225}" srcOrd="0" destOrd="0" presId="urn:microsoft.com/office/officeart/2005/8/layout/cycle2"/>
    <dgm:cxn modelId="{FDC274D1-DBFC-4F63-9083-D54112CCE4A2}" type="presOf" srcId="{6378163C-B2F1-430E-9B06-1C8D611DD863}" destId="{19ED78FE-3458-4885-9020-A2FE97B0EF2B}" srcOrd="0" destOrd="0" presId="urn:microsoft.com/office/officeart/2005/8/layout/cycle2"/>
    <dgm:cxn modelId="{06FDDD67-F92D-4767-8FF9-2B5F02BBB8FA}" type="presOf" srcId="{DFD8C29B-1949-4C9D-99D9-66A896623C25}" destId="{AAB449F2-3439-479A-B39A-D0BC8D4D8FE8}" srcOrd="0" destOrd="0" presId="urn:microsoft.com/office/officeart/2005/8/layout/cycle2"/>
    <dgm:cxn modelId="{A750D356-AF74-473A-A25E-23682AC6EB6D}" srcId="{6378163C-B2F1-430E-9B06-1C8D611DD863}" destId="{57F81C6C-B21D-44BB-876B-ADE77B0445F9}" srcOrd="3" destOrd="0" parTransId="{061C2B04-9C44-4F33-8FCC-2EFDD8FF85AD}" sibTransId="{43E8ADDC-E99F-420E-B2AB-24606830E468}"/>
    <dgm:cxn modelId="{76C10273-7669-47B6-9174-00A24F61267B}" type="presOf" srcId="{AD53CF5F-28EE-48EE-9EB8-E210E52C9B8A}" destId="{957BC71A-F8AA-4726-AAB6-46BEEC4DD552}" srcOrd="1" destOrd="0" presId="urn:microsoft.com/office/officeart/2005/8/layout/cycle2"/>
    <dgm:cxn modelId="{1CD6776A-4637-463E-8E6C-59C187EDD1C7}" type="presOf" srcId="{2FE744BA-2054-491A-BC1F-F79CA6C331F9}" destId="{7E89AAA6-44BF-4199-894A-021A6BC6C3A8}" srcOrd="1" destOrd="0" presId="urn:microsoft.com/office/officeart/2005/8/layout/cycle2"/>
    <dgm:cxn modelId="{B67A4918-3A42-4D75-874C-E1230295FAA3}" srcId="{6378163C-B2F1-430E-9B06-1C8D611DD863}" destId="{DFD8C29B-1949-4C9D-99D9-66A896623C25}" srcOrd="1" destOrd="0" parTransId="{45418C6A-4583-40EA-9001-EF1410821F6F}" sibTransId="{AD53CF5F-28EE-48EE-9EB8-E210E52C9B8A}"/>
    <dgm:cxn modelId="{BE0729B8-C56C-4438-89AB-79D0D1114C18}" srcId="{6378163C-B2F1-430E-9B06-1C8D611DD863}" destId="{2509BACF-2A8B-41FD-9FA8-686B28216584}" srcOrd="4" destOrd="0" parTransId="{74AADEDC-35F5-421B-9EFA-26928265BA60}" sibTransId="{EA224E03-682D-4F00-A367-450D94F8C6BD}"/>
    <dgm:cxn modelId="{0AF06F94-C831-40AC-BC95-96C405D22EEA}" type="presOf" srcId="{66DD0977-D54A-440D-91F2-E47ED6BA360F}" destId="{7767B3E5-703E-4A5F-95E3-F91B9E058544}" srcOrd="1" destOrd="0" presId="urn:microsoft.com/office/officeart/2005/8/layout/cycle2"/>
    <dgm:cxn modelId="{E948039C-8242-4865-AA78-0ADD1ECFC2CC}" type="presOf" srcId="{AD53CF5F-28EE-48EE-9EB8-E210E52C9B8A}" destId="{7AADFBE8-706A-4FBE-B66F-A7780BFE0C6D}" srcOrd="0" destOrd="0" presId="urn:microsoft.com/office/officeart/2005/8/layout/cycle2"/>
    <dgm:cxn modelId="{807AA785-CBF8-48A8-A997-61F13E858A71}" type="presOf" srcId="{2509BACF-2A8B-41FD-9FA8-686B28216584}" destId="{0B966042-1B41-4EB9-AB42-2DD7E165865E}" srcOrd="0" destOrd="0" presId="urn:microsoft.com/office/officeart/2005/8/layout/cycle2"/>
    <dgm:cxn modelId="{FD94005F-C62D-4835-8DE0-4FEF2B9E8C80}" type="presOf" srcId="{43E8ADDC-E99F-420E-B2AB-24606830E468}" destId="{7B17E4B5-CDE6-404D-A294-021FCEFE3BC6}" srcOrd="1" destOrd="0" presId="urn:microsoft.com/office/officeart/2005/8/layout/cycle2"/>
    <dgm:cxn modelId="{0BF4FC65-D1EB-4E02-8418-024B33D6834E}" type="presParOf" srcId="{19ED78FE-3458-4885-9020-A2FE97B0EF2B}" destId="{17588ABB-4383-49F3-807A-C1597AF42225}" srcOrd="0" destOrd="0" presId="urn:microsoft.com/office/officeart/2005/8/layout/cycle2"/>
    <dgm:cxn modelId="{9D65C83D-D7EC-4124-8A52-18B955EC5B63}" type="presParOf" srcId="{19ED78FE-3458-4885-9020-A2FE97B0EF2B}" destId="{977BE9F3-8AB2-453D-8128-BEEAE6F65083}" srcOrd="1" destOrd="0" presId="urn:microsoft.com/office/officeart/2005/8/layout/cycle2"/>
    <dgm:cxn modelId="{D03D08FA-6986-44F7-BC95-DAC7D58830A3}" type="presParOf" srcId="{977BE9F3-8AB2-453D-8128-BEEAE6F65083}" destId="{7E89AAA6-44BF-4199-894A-021A6BC6C3A8}" srcOrd="0" destOrd="0" presId="urn:microsoft.com/office/officeart/2005/8/layout/cycle2"/>
    <dgm:cxn modelId="{CB73850E-A439-4417-A1E3-E1CCD3E6F809}" type="presParOf" srcId="{19ED78FE-3458-4885-9020-A2FE97B0EF2B}" destId="{AAB449F2-3439-479A-B39A-D0BC8D4D8FE8}" srcOrd="2" destOrd="0" presId="urn:microsoft.com/office/officeart/2005/8/layout/cycle2"/>
    <dgm:cxn modelId="{B3E46352-8B01-4CD8-BFBF-D3D16B9C0B9B}" type="presParOf" srcId="{19ED78FE-3458-4885-9020-A2FE97B0EF2B}" destId="{7AADFBE8-706A-4FBE-B66F-A7780BFE0C6D}" srcOrd="3" destOrd="0" presId="urn:microsoft.com/office/officeart/2005/8/layout/cycle2"/>
    <dgm:cxn modelId="{6AD0EB1A-D9E8-43D5-949E-07AF8503F1A4}" type="presParOf" srcId="{7AADFBE8-706A-4FBE-B66F-A7780BFE0C6D}" destId="{957BC71A-F8AA-4726-AAB6-46BEEC4DD552}" srcOrd="0" destOrd="0" presId="urn:microsoft.com/office/officeart/2005/8/layout/cycle2"/>
    <dgm:cxn modelId="{83D73428-3357-48FD-8E7F-11F7F04B7543}" type="presParOf" srcId="{19ED78FE-3458-4885-9020-A2FE97B0EF2B}" destId="{63D34759-B99E-4069-B3AE-FE7F786F8029}" srcOrd="4" destOrd="0" presId="urn:microsoft.com/office/officeart/2005/8/layout/cycle2"/>
    <dgm:cxn modelId="{69756F94-CA73-47C6-ADD7-9C78DECE119F}" type="presParOf" srcId="{19ED78FE-3458-4885-9020-A2FE97B0EF2B}" destId="{670F3938-0863-4415-A514-43EE40B06F9D}" srcOrd="5" destOrd="0" presId="urn:microsoft.com/office/officeart/2005/8/layout/cycle2"/>
    <dgm:cxn modelId="{12267036-9CFD-4ACF-A570-E260A01A4305}" type="presParOf" srcId="{670F3938-0863-4415-A514-43EE40B06F9D}" destId="{7767B3E5-703E-4A5F-95E3-F91B9E058544}" srcOrd="0" destOrd="0" presId="urn:microsoft.com/office/officeart/2005/8/layout/cycle2"/>
    <dgm:cxn modelId="{968146C6-1A49-446F-B06F-EC31780730DE}" type="presParOf" srcId="{19ED78FE-3458-4885-9020-A2FE97B0EF2B}" destId="{3E410901-8798-4BC8-BC3B-9C2A79B6CA47}" srcOrd="6" destOrd="0" presId="urn:microsoft.com/office/officeart/2005/8/layout/cycle2"/>
    <dgm:cxn modelId="{DCBA19DB-209D-4BC4-A6F2-C6A87DA6F66E}" type="presParOf" srcId="{19ED78FE-3458-4885-9020-A2FE97B0EF2B}" destId="{9CABAD37-7B27-46F0-A6F1-7B3FDA99BAC4}" srcOrd="7" destOrd="0" presId="urn:microsoft.com/office/officeart/2005/8/layout/cycle2"/>
    <dgm:cxn modelId="{8A7591F1-C33C-4EDC-B7B1-C5DCB0DA2825}" type="presParOf" srcId="{9CABAD37-7B27-46F0-A6F1-7B3FDA99BAC4}" destId="{7B17E4B5-CDE6-404D-A294-021FCEFE3BC6}" srcOrd="0" destOrd="0" presId="urn:microsoft.com/office/officeart/2005/8/layout/cycle2"/>
    <dgm:cxn modelId="{38C05DE3-0A67-441F-B2EC-686AA6E7D6C1}" type="presParOf" srcId="{19ED78FE-3458-4885-9020-A2FE97B0EF2B}" destId="{0B966042-1B41-4EB9-AB42-2DD7E165865E}" srcOrd="8" destOrd="0" presId="urn:microsoft.com/office/officeart/2005/8/layout/cycle2"/>
    <dgm:cxn modelId="{F318636E-131C-4162-AA90-811FD56F08DC}" type="presParOf" srcId="{19ED78FE-3458-4885-9020-A2FE97B0EF2B}" destId="{2DCF37B7-CF11-4BC1-AB18-17DAEDAD2C12}" srcOrd="9" destOrd="0" presId="urn:microsoft.com/office/officeart/2005/8/layout/cycle2"/>
    <dgm:cxn modelId="{E506CABD-566A-4BDD-8373-B6CDCD01CAA8}" type="presParOf" srcId="{2DCF37B7-CF11-4BC1-AB18-17DAEDAD2C12}" destId="{D1C19820-4A19-4422-8EBE-5C1F55104FD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5CA2A-2058-4DCD-B43B-010A7186E426}"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ABA222C3-4965-413E-B7A7-4C4835764683}">
      <dgm:prSet/>
      <dgm:spPr/>
      <dgm:t>
        <a:bodyPr/>
        <a:lstStyle/>
        <a:p>
          <a:endParaRPr lang="en-US" dirty="0"/>
        </a:p>
      </dgm:t>
    </dgm:pt>
    <dgm:pt modelId="{B3713F3B-CA6C-435F-AC56-7292076E9E32}" type="parTrans" cxnId="{251BD9EF-4FB2-41AB-8816-AD3DF48BB6A5}">
      <dgm:prSet/>
      <dgm:spPr/>
      <dgm:t>
        <a:bodyPr/>
        <a:lstStyle/>
        <a:p>
          <a:endParaRPr lang="en-US"/>
        </a:p>
      </dgm:t>
    </dgm:pt>
    <dgm:pt modelId="{002A53FE-A296-47E9-984A-8218F83F1552}" type="sibTrans" cxnId="{251BD9EF-4FB2-41AB-8816-AD3DF48BB6A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C5F401E7-E275-4AA1-A8A8-AF6E6DF0EC21}">
      <dgm:prSet phldrT="[Text]"/>
      <dgm:spPr/>
      <dgm:t>
        <a:bodyPr/>
        <a:lstStyle/>
        <a:p>
          <a:endParaRPr lang="en-US" dirty="0"/>
        </a:p>
      </dgm:t>
    </dgm:pt>
    <dgm:pt modelId="{29C5BE7B-6C98-4937-AAB2-D95622F34854}" type="parTrans" cxnId="{77B2E749-6EE5-4AD2-8605-26635D07D363}">
      <dgm:prSet/>
      <dgm:spPr/>
      <dgm:t>
        <a:bodyPr/>
        <a:lstStyle/>
        <a:p>
          <a:endParaRPr lang="en-US"/>
        </a:p>
      </dgm:t>
    </dgm:pt>
    <dgm:pt modelId="{52891863-53A8-4975-A95E-1F732F700FC1}" type="sibTrans" cxnId="{77B2E749-6EE5-4AD2-8605-26635D07D36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416BD4D-79A7-4C54-B8BC-7A450CBEA9A5}">
      <dgm:prSet phldrT="[Text]" phldr="1"/>
      <dgm:spPr/>
      <dgm:t>
        <a:bodyPr/>
        <a:lstStyle/>
        <a:p>
          <a:endParaRPr lang="en-US"/>
        </a:p>
      </dgm:t>
    </dgm:pt>
    <dgm:pt modelId="{28118712-F0B7-4449-B110-C8A76341B081}" type="parTrans" cxnId="{8CFE3A34-C5A8-4F8E-A9E3-92B5E7A207F8}">
      <dgm:prSet/>
      <dgm:spPr/>
      <dgm:t>
        <a:bodyPr/>
        <a:lstStyle/>
        <a:p>
          <a:endParaRPr lang="en-US"/>
        </a:p>
      </dgm:t>
    </dgm:pt>
    <dgm:pt modelId="{86574A66-9DFB-48A5-98A0-F5EBEECAD23B}" type="sibTrans" cxnId="{8CFE3A34-C5A8-4F8E-A9E3-92B5E7A207F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FD15515-E915-4BC1-9717-7F68EF95C705}">
      <dgm:prSet/>
      <dgm:spPr/>
      <dgm:t>
        <a:bodyPr/>
        <a:lstStyle/>
        <a:p>
          <a:endParaRPr lang="en-US"/>
        </a:p>
      </dgm:t>
    </dgm:pt>
    <dgm:pt modelId="{375E2E53-93A3-42DB-A6B1-F68E5488DC01}" type="parTrans" cxnId="{103AC197-21BA-4BAD-994E-4D3B75CEE234}">
      <dgm:prSet/>
      <dgm:spPr/>
      <dgm:t>
        <a:bodyPr/>
        <a:lstStyle/>
        <a:p>
          <a:endParaRPr lang="en-US"/>
        </a:p>
      </dgm:t>
    </dgm:pt>
    <dgm:pt modelId="{46250145-BDD0-4A1D-8BC6-846D57992C1B}" type="sibTrans" cxnId="{103AC197-21BA-4BAD-994E-4D3B75CEE234}">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2819AFA5-A483-4823-B3D1-1243440328A2}">
      <dgm:prSet phldrT="[Text]" phldr="1"/>
      <dgm:spPr/>
      <dgm:t>
        <a:bodyPr/>
        <a:lstStyle/>
        <a:p>
          <a:endParaRPr lang="en-US" dirty="0"/>
        </a:p>
      </dgm:t>
    </dgm:pt>
    <dgm:pt modelId="{6B6AD549-40D4-4747-A2E1-67BEC13460ED}" type="sibTrans" cxnId="{44505E5C-1502-4D29-BB9D-7547187218D2}">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32DD614E-9220-455B-AA0F-0260CDB9910A}" type="parTrans" cxnId="{44505E5C-1502-4D29-BB9D-7547187218D2}">
      <dgm:prSet/>
      <dgm:spPr/>
      <dgm:t>
        <a:bodyPr/>
        <a:lstStyle/>
        <a:p>
          <a:endParaRPr lang="en-US"/>
        </a:p>
      </dgm:t>
    </dgm:pt>
    <dgm:pt modelId="{CD699C85-66E1-4809-BD54-6F87BC1D9747}" type="pres">
      <dgm:prSet presAssocID="{7885CA2A-2058-4DCD-B43B-010A7186E426}" presName="Name0" presStyleCnt="0">
        <dgm:presLayoutVars>
          <dgm:chMax val="7"/>
          <dgm:chPref val="7"/>
          <dgm:dir/>
        </dgm:presLayoutVars>
      </dgm:prSet>
      <dgm:spPr/>
      <dgm:t>
        <a:bodyPr/>
        <a:lstStyle/>
        <a:p>
          <a:endParaRPr lang="en-US"/>
        </a:p>
      </dgm:t>
    </dgm:pt>
    <dgm:pt modelId="{9F7B7BF4-6134-44EF-BFA2-8038F3256DC5}" type="pres">
      <dgm:prSet presAssocID="{7885CA2A-2058-4DCD-B43B-010A7186E426}" presName="Name1" presStyleCnt="0"/>
      <dgm:spPr/>
    </dgm:pt>
    <dgm:pt modelId="{5E5F402A-CC54-465D-91BE-3A5D6832326C}" type="pres">
      <dgm:prSet presAssocID="{002A53FE-A296-47E9-984A-8218F83F1552}" presName="picture_1" presStyleCnt="0"/>
      <dgm:spPr/>
    </dgm:pt>
    <dgm:pt modelId="{C3806C73-65FE-4300-A052-1E4BE3AD68EC}" type="pres">
      <dgm:prSet presAssocID="{002A53FE-A296-47E9-984A-8218F83F1552}" presName="pictureRepeatNode" presStyleLbl="alignImgPlace1" presStyleIdx="0" presStyleCnt="5" custScaleX="150609" custScaleY="144941" custLinFactNeighborX="2778" custLinFactNeighborY="6987"/>
      <dgm:spPr/>
      <dgm:t>
        <a:bodyPr/>
        <a:lstStyle/>
        <a:p>
          <a:endParaRPr lang="en-US"/>
        </a:p>
      </dgm:t>
    </dgm:pt>
    <dgm:pt modelId="{DAC43F84-F8E9-44B5-910C-785EEAA837A7}" type="pres">
      <dgm:prSet presAssocID="{ABA222C3-4965-413E-B7A7-4C4835764683}" presName="text_1" presStyleLbl="node1" presStyleIdx="0" presStyleCnt="0">
        <dgm:presLayoutVars>
          <dgm:bulletEnabled val="1"/>
        </dgm:presLayoutVars>
      </dgm:prSet>
      <dgm:spPr/>
      <dgm:t>
        <a:bodyPr/>
        <a:lstStyle/>
        <a:p>
          <a:endParaRPr lang="en-US"/>
        </a:p>
      </dgm:t>
    </dgm:pt>
    <dgm:pt modelId="{6149DD83-ECC9-4290-BDD1-2981604661B8}" type="pres">
      <dgm:prSet presAssocID="{46250145-BDD0-4A1D-8BC6-846D57992C1B}" presName="picture_2" presStyleCnt="0"/>
      <dgm:spPr/>
    </dgm:pt>
    <dgm:pt modelId="{1E94A859-F914-4DCB-838D-9CA301E59ECF}" type="pres">
      <dgm:prSet presAssocID="{46250145-BDD0-4A1D-8BC6-846D57992C1B}" presName="pictureRepeatNode" presStyleLbl="alignImgPlace1" presStyleIdx="1" presStyleCnt="5" custScaleX="155615" custScaleY="152407" custLinFactNeighborX="15403" custLinFactNeighborY="-91079"/>
      <dgm:spPr/>
      <dgm:t>
        <a:bodyPr/>
        <a:lstStyle/>
        <a:p>
          <a:endParaRPr lang="en-US"/>
        </a:p>
      </dgm:t>
    </dgm:pt>
    <dgm:pt modelId="{03145A17-97EF-41F5-A16D-A3143C286A92}" type="pres">
      <dgm:prSet presAssocID="{5FD15515-E915-4BC1-9717-7F68EF95C705}" presName="line_2" presStyleLbl="parChTrans1D1" presStyleIdx="0" presStyleCnt="4" custLinFactY="-965739" custLinFactNeighborX="-239" custLinFactNeighborY="-1000000"/>
      <dgm:spPr/>
    </dgm:pt>
    <dgm:pt modelId="{EE9E55DA-CAB1-46E6-966A-8472BF7B1A22}" type="pres">
      <dgm:prSet presAssocID="{5FD15515-E915-4BC1-9717-7F68EF95C705}" presName="textparent_2" presStyleLbl="node1" presStyleIdx="0" presStyleCnt="0"/>
      <dgm:spPr/>
    </dgm:pt>
    <dgm:pt modelId="{97C868DC-33F2-469D-9EE4-A0A693770B3E}" type="pres">
      <dgm:prSet presAssocID="{5FD15515-E915-4BC1-9717-7F68EF95C705}" presName="text_2" presStyleLbl="revTx" presStyleIdx="0" presStyleCnt="4">
        <dgm:presLayoutVars>
          <dgm:bulletEnabled val="1"/>
        </dgm:presLayoutVars>
      </dgm:prSet>
      <dgm:spPr/>
      <dgm:t>
        <a:bodyPr/>
        <a:lstStyle/>
        <a:p>
          <a:endParaRPr lang="en-US"/>
        </a:p>
      </dgm:t>
    </dgm:pt>
    <dgm:pt modelId="{C765BB52-922D-4583-AF14-5FAAAA8D6F55}" type="pres">
      <dgm:prSet presAssocID="{52891863-53A8-4975-A95E-1F732F700FC1}" presName="picture_3" presStyleCnt="0"/>
      <dgm:spPr/>
    </dgm:pt>
    <dgm:pt modelId="{860ABC2D-F45F-4F35-A4AB-13238833E6E4}" type="pres">
      <dgm:prSet presAssocID="{52891863-53A8-4975-A95E-1F732F700FC1}" presName="pictureRepeatNode" presStyleLbl="alignImgPlace1" presStyleIdx="2" presStyleCnt="5" custScaleX="152718" custScaleY="151490" custLinFactNeighborX="98548" custLinFactNeighborY="-14628"/>
      <dgm:spPr/>
      <dgm:t>
        <a:bodyPr/>
        <a:lstStyle/>
        <a:p>
          <a:endParaRPr lang="en-US"/>
        </a:p>
      </dgm:t>
    </dgm:pt>
    <dgm:pt modelId="{E32586E7-8251-441F-96DA-C8C70D12AA0A}" type="pres">
      <dgm:prSet presAssocID="{C5F401E7-E275-4AA1-A8A8-AF6E6DF0EC21}" presName="line_3" presStyleLbl="parChTrans1D1" presStyleIdx="1" presStyleCnt="4" custLinFactY="-37450" custLinFactNeighborX="24095" custLinFactNeighborY="-100000"/>
      <dgm:spPr/>
    </dgm:pt>
    <dgm:pt modelId="{CAA8C36E-BEA6-45E8-813D-7E8836834D8D}" type="pres">
      <dgm:prSet presAssocID="{C5F401E7-E275-4AA1-A8A8-AF6E6DF0EC21}" presName="textparent_3" presStyleLbl="node1" presStyleIdx="0" presStyleCnt="0"/>
      <dgm:spPr/>
    </dgm:pt>
    <dgm:pt modelId="{323C66E3-5B5E-4521-B677-111D3673F1A0}" type="pres">
      <dgm:prSet presAssocID="{C5F401E7-E275-4AA1-A8A8-AF6E6DF0EC21}" presName="text_3" presStyleLbl="revTx" presStyleIdx="1" presStyleCnt="4" custLinFactNeighborX="76507" custLinFactNeighborY="-25544">
        <dgm:presLayoutVars>
          <dgm:bulletEnabled val="1"/>
        </dgm:presLayoutVars>
      </dgm:prSet>
      <dgm:spPr/>
      <dgm:t>
        <a:bodyPr/>
        <a:lstStyle/>
        <a:p>
          <a:endParaRPr lang="en-US"/>
        </a:p>
      </dgm:t>
    </dgm:pt>
    <dgm:pt modelId="{5A8F6D4E-8FC1-4BF8-9665-69FC4BB0ED85}" type="pres">
      <dgm:prSet presAssocID="{86574A66-9DFB-48A5-98A0-F5EBEECAD23B}" presName="picture_4" presStyleCnt="0"/>
      <dgm:spPr/>
    </dgm:pt>
    <dgm:pt modelId="{D1DA36AF-6267-4D07-8F26-745D061AA06A}" type="pres">
      <dgm:prSet presAssocID="{86574A66-9DFB-48A5-98A0-F5EBEECAD23B}" presName="pictureRepeatNode" presStyleLbl="alignImgPlace1" presStyleIdx="3" presStyleCnt="5" custScaleX="152758" custScaleY="142965" custLinFactNeighborX="98528" custLinFactNeighborY="27988"/>
      <dgm:spPr/>
      <dgm:t>
        <a:bodyPr/>
        <a:lstStyle/>
        <a:p>
          <a:endParaRPr lang="en-US"/>
        </a:p>
      </dgm:t>
    </dgm:pt>
    <dgm:pt modelId="{CCD6ADE8-7D45-406C-BEE5-4620DA2A06F5}" type="pres">
      <dgm:prSet presAssocID="{8416BD4D-79A7-4C54-B8BC-7A450CBEA9A5}" presName="line_4" presStyleLbl="parChTrans1D1" presStyleIdx="2" presStyleCnt="4" custLinFactY="400000" custLinFactNeighborX="11422" custLinFactNeighborY="416428"/>
      <dgm:spPr/>
    </dgm:pt>
    <dgm:pt modelId="{CFF09247-56C1-43FD-813E-7F4E4FEC8556}" type="pres">
      <dgm:prSet presAssocID="{8416BD4D-79A7-4C54-B8BC-7A450CBEA9A5}" presName="textparent_4" presStyleLbl="node1" presStyleIdx="0" presStyleCnt="0"/>
      <dgm:spPr/>
    </dgm:pt>
    <dgm:pt modelId="{9A232529-6348-424D-A00D-8CD134C73FE3}" type="pres">
      <dgm:prSet presAssocID="{8416BD4D-79A7-4C54-B8BC-7A450CBEA9A5}" presName="text_4" presStyleLbl="revTx" presStyleIdx="2" presStyleCnt="4">
        <dgm:presLayoutVars>
          <dgm:bulletEnabled val="1"/>
        </dgm:presLayoutVars>
      </dgm:prSet>
      <dgm:spPr/>
      <dgm:t>
        <a:bodyPr/>
        <a:lstStyle/>
        <a:p>
          <a:endParaRPr lang="en-US"/>
        </a:p>
      </dgm:t>
    </dgm:pt>
    <dgm:pt modelId="{265BE1DA-EBED-4142-A603-D95662B219DD}" type="pres">
      <dgm:prSet presAssocID="{6B6AD549-40D4-4747-A2E1-67BEC13460ED}" presName="picture_5" presStyleCnt="0"/>
      <dgm:spPr/>
    </dgm:pt>
    <dgm:pt modelId="{EA5B1E97-CFBB-4E21-BAD6-10FD79740C37}" type="pres">
      <dgm:prSet presAssocID="{6B6AD549-40D4-4747-A2E1-67BEC13460ED}" presName="pictureRepeatNode" presStyleLbl="alignImgPlace1" presStyleIdx="4" presStyleCnt="5" custScaleX="151475" custScaleY="151996" custLinFactNeighborX="20279" custLinFactNeighborY="90221"/>
      <dgm:spPr/>
      <dgm:t>
        <a:bodyPr/>
        <a:lstStyle/>
        <a:p>
          <a:endParaRPr lang="en-US"/>
        </a:p>
      </dgm:t>
    </dgm:pt>
    <dgm:pt modelId="{5F42EFEF-C105-417C-B5F9-CC8662AD3C1A}" type="pres">
      <dgm:prSet presAssocID="{2819AFA5-A483-4823-B3D1-1243440328A2}" presName="line_5" presStyleLbl="parChTrans1D1" presStyleIdx="3" presStyleCnt="4" custLinFactY="1054464" custLinFactNeighborX="-10222" custLinFactNeighborY="1100000"/>
      <dgm:spPr/>
    </dgm:pt>
    <dgm:pt modelId="{108C9337-6741-4AB9-BE55-D910F50E4A38}" type="pres">
      <dgm:prSet presAssocID="{2819AFA5-A483-4823-B3D1-1243440328A2}" presName="textparent_5" presStyleLbl="node1" presStyleIdx="0" presStyleCnt="0"/>
      <dgm:spPr/>
    </dgm:pt>
    <dgm:pt modelId="{746EAD0C-F034-443F-A273-A536C8C066D5}" type="pres">
      <dgm:prSet presAssocID="{2819AFA5-A483-4823-B3D1-1243440328A2}" presName="text_5" presStyleLbl="revTx" presStyleIdx="3" presStyleCnt="4" custFlipVert="1" custFlipHor="1" custScaleX="164672" custScaleY="27593" custLinFactX="192114" custLinFactY="6769" custLinFactNeighborX="200000" custLinFactNeighborY="100000">
        <dgm:presLayoutVars>
          <dgm:bulletEnabled val="1"/>
        </dgm:presLayoutVars>
      </dgm:prSet>
      <dgm:spPr/>
      <dgm:t>
        <a:bodyPr/>
        <a:lstStyle/>
        <a:p>
          <a:endParaRPr lang="en-US"/>
        </a:p>
      </dgm:t>
    </dgm:pt>
  </dgm:ptLst>
  <dgm:cxnLst>
    <dgm:cxn modelId="{8CFE3A34-C5A8-4F8E-A9E3-92B5E7A207F8}" srcId="{7885CA2A-2058-4DCD-B43B-010A7186E426}" destId="{8416BD4D-79A7-4C54-B8BC-7A450CBEA9A5}" srcOrd="3" destOrd="0" parTransId="{28118712-F0B7-4449-B110-C8A76341B081}" sibTransId="{86574A66-9DFB-48A5-98A0-F5EBEECAD23B}"/>
    <dgm:cxn modelId="{251BD9EF-4FB2-41AB-8816-AD3DF48BB6A5}" srcId="{7885CA2A-2058-4DCD-B43B-010A7186E426}" destId="{ABA222C3-4965-413E-B7A7-4C4835764683}" srcOrd="0" destOrd="0" parTransId="{B3713F3B-CA6C-435F-AC56-7292076E9E32}" sibTransId="{002A53FE-A296-47E9-984A-8218F83F1552}"/>
    <dgm:cxn modelId="{39E3C427-EDB8-4606-8CD3-C26FB69EA6DE}" type="presOf" srcId="{86574A66-9DFB-48A5-98A0-F5EBEECAD23B}" destId="{D1DA36AF-6267-4D07-8F26-745D061AA06A}" srcOrd="0" destOrd="0" presId="urn:microsoft.com/office/officeart/2008/layout/CircularPictureCallout"/>
    <dgm:cxn modelId="{1049D947-0AE8-4E1F-A4B2-1F41B5CF7E1E}" type="presOf" srcId="{6B6AD549-40D4-4747-A2E1-67BEC13460ED}" destId="{EA5B1E97-CFBB-4E21-BAD6-10FD79740C37}" srcOrd="0" destOrd="0" presId="urn:microsoft.com/office/officeart/2008/layout/CircularPictureCallout"/>
    <dgm:cxn modelId="{77B2E749-6EE5-4AD2-8605-26635D07D363}" srcId="{7885CA2A-2058-4DCD-B43B-010A7186E426}" destId="{C5F401E7-E275-4AA1-A8A8-AF6E6DF0EC21}" srcOrd="2" destOrd="0" parTransId="{29C5BE7B-6C98-4937-AAB2-D95622F34854}" sibTransId="{52891863-53A8-4975-A95E-1F732F700FC1}"/>
    <dgm:cxn modelId="{7C5AC0DA-FEDA-46FC-9C83-C612C28A0C2C}" type="presOf" srcId="{52891863-53A8-4975-A95E-1F732F700FC1}" destId="{860ABC2D-F45F-4F35-A4AB-13238833E6E4}" srcOrd="0" destOrd="0" presId="urn:microsoft.com/office/officeart/2008/layout/CircularPictureCallout"/>
    <dgm:cxn modelId="{64FD85F9-4D17-4DA2-93F8-0F85BAD943E1}" type="presOf" srcId="{5FD15515-E915-4BC1-9717-7F68EF95C705}" destId="{97C868DC-33F2-469D-9EE4-A0A693770B3E}" srcOrd="0" destOrd="0" presId="urn:microsoft.com/office/officeart/2008/layout/CircularPictureCallout"/>
    <dgm:cxn modelId="{44505E5C-1502-4D29-BB9D-7547187218D2}" srcId="{7885CA2A-2058-4DCD-B43B-010A7186E426}" destId="{2819AFA5-A483-4823-B3D1-1243440328A2}" srcOrd="4" destOrd="0" parTransId="{32DD614E-9220-455B-AA0F-0260CDB9910A}" sibTransId="{6B6AD549-40D4-4747-A2E1-67BEC13460ED}"/>
    <dgm:cxn modelId="{47CC1FE5-00F7-4C59-BA45-8518E7D29508}" type="presOf" srcId="{46250145-BDD0-4A1D-8BC6-846D57992C1B}" destId="{1E94A859-F914-4DCB-838D-9CA301E59ECF}" srcOrd="0" destOrd="0" presId="urn:microsoft.com/office/officeart/2008/layout/CircularPictureCallout"/>
    <dgm:cxn modelId="{BBF9A75D-5D3A-47C7-B831-A5B943EFA27A}" type="presOf" srcId="{C5F401E7-E275-4AA1-A8A8-AF6E6DF0EC21}" destId="{323C66E3-5B5E-4521-B677-111D3673F1A0}" srcOrd="0" destOrd="0" presId="urn:microsoft.com/office/officeart/2008/layout/CircularPictureCallout"/>
    <dgm:cxn modelId="{D09F847A-7FB9-4566-87CA-8D61B72E7A12}" type="presOf" srcId="{8416BD4D-79A7-4C54-B8BC-7A450CBEA9A5}" destId="{9A232529-6348-424D-A00D-8CD134C73FE3}" srcOrd="0" destOrd="0" presId="urn:microsoft.com/office/officeart/2008/layout/CircularPictureCallout"/>
    <dgm:cxn modelId="{19B8C166-B9DD-45E4-AFEB-E5CF2582E4D6}" type="presOf" srcId="{7885CA2A-2058-4DCD-B43B-010A7186E426}" destId="{CD699C85-66E1-4809-BD54-6F87BC1D9747}" srcOrd="0" destOrd="0" presId="urn:microsoft.com/office/officeart/2008/layout/CircularPictureCallout"/>
    <dgm:cxn modelId="{5C9A3DC3-2645-4DB6-AFBB-AE7DC5492E2F}" type="presOf" srcId="{ABA222C3-4965-413E-B7A7-4C4835764683}" destId="{DAC43F84-F8E9-44B5-910C-785EEAA837A7}" srcOrd="0" destOrd="0" presId="urn:microsoft.com/office/officeart/2008/layout/CircularPictureCallout"/>
    <dgm:cxn modelId="{AAF87AB3-7831-419C-A89B-B8863636D8F6}" type="presOf" srcId="{002A53FE-A296-47E9-984A-8218F83F1552}" destId="{C3806C73-65FE-4300-A052-1E4BE3AD68EC}" srcOrd="0" destOrd="0" presId="urn:microsoft.com/office/officeart/2008/layout/CircularPictureCallout"/>
    <dgm:cxn modelId="{B57A14DF-1288-4285-9022-A27E92BFEE9F}" type="presOf" srcId="{2819AFA5-A483-4823-B3D1-1243440328A2}" destId="{746EAD0C-F034-443F-A273-A536C8C066D5}" srcOrd="0" destOrd="0" presId="urn:microsoft.com/office/officeart/2008/layout/CircularPictureCallout"/>
    <dgm:cxn modelId="{103AC197-21BA-4BAD-994E-4D3B75CEE234}" srcId="{7885CA2A-2058-4DCD-B43B-010A7186E426}" destId="{5FD15515-E915-4BC1-9717-7F68EF95C705}" srcOrd="1" destOrd="0" parTransId="{375E2E53-93A3-42DB-A6B1-F68E5488DC01}" sibTransId="{46250145-BDD0-4A1D-8BC6-846D57992C1B}"/>
    <dgm:cxn modelId="{27C70912-611B-4EE3-A0F3-BE02511E6CFA}" type="presParOf" srcId="{CD699C85-66E1-4809-BD54-6F87BC1D9747}" destId="{9F7B7BF4-6134-44EF-BFA2-8038F3256DC5}" srcOrd="0" destOrd="0" presId="urn:microsoft.com/office/officeart/2008/layout/CircularPictureCallout"/>
    <dgm:cxn modelId="{B6A57E36-A917-4AC3-B4A9-8B7ABD6FE05D}" type="presParOf" srcId="{9F7B7BF4-6134-44EF-BFA2-8038F3256DC5}" destId="{5E5F402A-CC54-465D-91BE-3A5D6832326C}" srcOrd="0" destOrd="0" presId="urn:microsoft.com/office/officeart/2008/layout/CircularPictureCallout"/>
    <dgm:cxn modelId="{FE07F44B-B29F-44CB-9DB7-3F447A74C500}" type="presParOf" srcId="{5E5F402A-CC54-465D-91BE-3A5D6832326C}" destId="{C3806C73-65FE-4300-A052-1E4BE3AD68EC}" srcOrd="0" destOrd="0" presId="urn:microsoft.com/office/officeart/2008/layout/CircularPictureCallout"/>
    <dgm:cxn modelId="{D9B60B6B-25A2-4C80-A7C8-B3C67D556581}" type="presParOf" srcId="{9F7B7BF4-6134-44EF-BFA2-8038F3256DC5}" destId="{DAC43F84-F8E9-44B5-910C-785EEAA837A7}" srcOrd="1" destOrd="0" presId="urn:microsoft.com/office/officeart/2008/layout/CircularPictureCallout"/>
    <dgm:cxn modelId="{7A319565-E2E1-4FA3-8A2C-D320CCF6B602}" type="presParOf" srcId="{9F7B7BF4-6134-44EF-BFA2-8038F3256DC5}" destId="{6149DD83-ECC9-4290-BDD1-2981604661B8}" srcOrd="2" destOrd="0" presId="urn:microsoft.com/office/officeart/2008/layout/CircularPictureCallout"/>
    <dgm:cxn modelId="{3CF436E3-9D86-4377-B096-50B88C45B40C}" type="presParOf" srcId="{6149DD83-ECC9-4290-BDD1-2981604661B8}" destId="{1E94A859-F914-4DCB-838D-9CA301E59ECF}" srcOrd="0" destOrd="0" presId="urn:microsoft.com/office/officeart/2008/layout/CircularPictureCallout"/>
    <dgm:cxn modelId="{F6681495-5437-4A9B-A67E-291480597AD0}" type="presParOf" srcId="{9F7B7BF4-6134-44EF-BFA2-8038F3256DC5}" destId="{03145A17-97EF-41F5-A16D-A3143C286A92}" srcOrd="3" destOrd="0" presId="urn:microsoft.com/office/officeart/2008/layout/CircularPictureCallout"/>
    <dgm:cxn modelId="{6DCEEC40-5E76-441E-826E-ADBC756B55AC}" type="presParOf" srcId="{9F7B7BF4-6134-44EF-BFA2-8038F3256DC5}" destId="{EE9E55DA-CAB1-46E6-966A-8472BF7B1A22}" srcOrd="4" destOrd="0" presId="urn:microsoft.com/office/officeart/2008/layout/CircularPictureCallout"/>
    <dgm:cxn modelId="{ED80B57A-122E-4449-9C61-F84AE463BA40}" type="presParOf" srcId="{EE9E55DA-CAB1-46E6-966A-8472BF7B1A22}" destId="{97C868DC-33F2-469D-9EE4-A0A693770B3E}" srcOrd="0" destOrd="0" presId="urn:microsoft.com/office/officeart/2008/layout/CircularPictureCallout"/>
    <dgm:cxn modelId="{FEABB17A-96B4-489E-81D8-B837FD3A514D}" type="presParOf" srcId="{9F7B7BF4-6134-44EF-BFA2-8038F3256DC5}" destId="{C765BB52-922D-4583-AF14-5FAAAA8D6F55}" srcOrd="5" destOrd="0" presId="urn:microsoft.com/office/officeart/2008/layout/CircularPictureCallout"/>
    <dgm:cxn modelId="{03A20558-9A4F-401B-A0C6-728B09E4661B}" type="presParOf" srcId="{C765BB52-922D-4583-AF14-5FAAAA8D6F55}" destId="{860ABC2D-F45F-4F35-A4AB-13238833E6E4}" srcOrd="0" destOrd="0" presId="urn:microsoft.com/office/officeart/2008/layout/CircularPictureCallout"/>
    <dgm:cxn modelId="{AA14AEC0-3079-4909-9CEA-588659A1A0BB}" type="presParOf" srcId="{9F7B7BF4-6134-44EF-BFA2-8038F3256DC5}" destId="{E32586E7-8251-441F-96DA-C8C70D12AA0A}" srcOrd="6" destOrd="0" presId="urn:microsoft.com/office/officeart/2008/layout/CircularPictureCallout"/>
    <dgm:cxn modelId="{1BFFC7C8-60DD-4947-9A56-268D4534E367}" type="presParOf" srcId="{9F7B7BF4-6134-44EF-BFA2-8038F3256DC5}" destId="{CAA8C36E-BEA6-45E8-813D-7E8836834D8D}" srcOrd="7" destOrd="0" presId="urn:microsoft.com/office/officeart/2008/layout/CircularPictureCallout"/>
    <dgm:cxn modelId="{D29A6EB1-7CB3-406B-A441-4A8AC9B76E4A}" type="presParOf" srcId="{CAA8C36E-BEA6-45E8-813D-7E8836834D8D}" destId="{323C66E3-5B5E-4521-B677-111D3673F1A0}" srcOrd="0" destOrd="0" presId="urn:microsoft.com/office/officeart/2008/layout/CircularPictureCallout"/>
    <dgm:cxn modelId="{E093DB6B-A307-4F61-9606-B4B9420B8D39}" type="presParOf" srcId="{9F7B7BF4-6134-44EF-BFA2-8038F3256DC5}" destId="{5A8F6D4E-8FC1-4BF8-9665-69FC4BB0ED85}" srcOrd="8" destOrd="0" presId="urn:microsoft.com/office/officeart/2008/layout/CircularPictureCallout"/>
    <dgm:cxn modelId="{46892B00-C4B9-44BE-9C0C-CB47D0E481EA}" type="presParOf" srcId="{5A8F6D4E-8FC1-4BF8-9665-69FC4BB0ED85}" destId="{D1DA36AF-6267-4D07-8F26-745D061AA06A}" srcOrd="0" destOrd="0" presId="urn:microsoft.com/office/officeart/2008/layout/CircularPictureCallout"/>
    <dgm:cxn modelId="{3BAA03D9-84BA-46D8-A333-3896B57EFA9D}" type="presParOf" srcId="{9F7B7BF4-6134-44EF-BFA2-8038F3256DC5}" destId="{CCD6ADE8-7D45-406C-BEE5-4620DA2A06F5}" srcOrd="9" destOrd="0" presId="urn:microsoft.com/office/officeart/2008/layout/CircularPictureCallout"/>
    <dgm:cxn modelId="{4DF74921-DC0F-4DF1-B1DE-58EA976C5CBA}" type="presParOf" srcId="{9F7B7BF4-6134-44EF-BFA2-8038F3256DC5}" destId="{CFF09247-56C1-43FD-813E-7F4E4FEC8556}" srcOrd="10" destOrd="0" presId="urn:microsoft.com/office/officeart/2008/layout/CircularPictureCallout"/>
    <dgm:cxn modelId="{235C7DA9-1D01-4B15-BDF6-3501CEA0A964}" type="presParOf" srcId="{CFF09247-56C1-43FD-813E-7F4E4FEC8556}" destId="{9A232529-6348-424D-A00D-8CD134C73FE3}" srcOrd="0" destOrd="0" presId="urn:microsoft.com/office/officeart/2008/layout/CircularPictureCallout"/>
    <dgm:cxn modelId="{0C814A73-E622-4FE1-9D87-97AF153C6324}" type="presParOf" srcId="{9F7B7BF4-6134-44EF-BFA2-8038F3256DC5}" destId="{265BE1DA-EBED-4142-A603-D95662B219DD}" srcOrd="11" destOrd="0" presId="urn:microsoft.com/office/officeart/2008/layout/CircularPictureCallout"/>
    <dgm:cxn modelId="{6B71E327-AAE1-4BFC-8B3C-9360E3EADD64}" type="presParOf" srcId="{265BE1DA-EBED-4142-A603-D95662B219DD}" destId="{EA5B1E97-CFBB-4E21-BAD6-10FD79740C37}" srcOrd="0" destOrd="0" presId="urn:microsoft.com/office/officeart/2008/layout/CircularPictureCallout"/>
    <dgm:cxn modelId="{37D737BE-B826-4DD5-B7CD-57B1615FC41A}" type="presParOf" srcId="{9F7B7BF4-6134-44EF-BFA2-8038F3256DC5}" destId="{5F42EFEF-C105-417C-B5F9-CC8662AD3C1A}" srcOrd="12" destOrd="0" presId="urn:microsoft.com/office/officeart/2008/layout/CircularPictureCallout"/>
    <dgm:cxn modelId="{6F15B2F7-2506-4FDD-B515-42C1F6769AF1}" type="presParOf" srcId="{9F7B7BF4-6134-44EF-BFA2-8038F3256DC5}" destId="{108C9337-6741-4AB9-BE55-D910F50E4A38}" srcOrd="13" destOrd="0" presId="urn:microsoft.com/office/officeart/2008/layout/CircularPictureCallout"/>
    <dgm:cxn modelId="{C88C5724-E3B9-4B0C-BF29-9D08B9996AFC}" type="presParOf" srcId="{108C9337-6741-4AB9-BE55-D910F50E4A38}" destId="{746EAD0C-F034-443F-A273-A536C8C066D5}"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88ABB-4383-49F3-807A-C1597AF42225}">
      <dsp:nvSpPr>
        <dsp:cNvPr id="0" name=""/>
        <dsp:cNvSpPr/>
      </dsp:nvSpPr>
      <dsp:spPr>
        <a:xfrm>
          <a:off x="4223658" y="-441792"/>
          <a:ext cx="2558807" cy="254935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Flexible bed-based model of care is an integral part of the D&amp;G RCRP programme with the fundamental principle of providing the right care in the right place at the right time, supported by services tailored to meet individual needs.</a:t>
          </a:r>
          <a:endParaRPr lang="en-US" sz="1200" kern="1200" dirty="0"/>
        </a:p>
      </dsp:txBody>
      <dsp:txXfrm>
        <a:off x="4598387" y="-68448"/>
        <a:ext cx="1809349" cy="1802664"/>
      </dsp:txXfrm>
    </dsp:sp>
    <dsp:sp modelId="{977BE9F3-8AB2-453D-8128-BEEAE6F65083}">
      <dsp:nvSpPr>
        <dsp:cNvPr id="0" name=""/>
        <dsp:cNvSpPr/>
      </dsp:nvSpPr>
      <dsp:spPr>
        <a:xfrm rot="1556470">
          <a:off x="6919828" y="397554"/>
          <a:ext cx="747945" cy="361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925298" y="446188"/>
        <a:ext cx="639372" cy="217145"/>
      </dsp:txXfrm>
    </dsp:sp>
    <dsp:sp modelId="{AAB449F2-3439-479A-B39A-D0BC8D4D8FE8}">
      <dsp:nvSpPr>
        <dsp:cNvPr id="0" name=""/>
        <dsp:cNvSpPr/>
      </dsp:nvSpPr>
      <dsp:spPr>
        <a:xfrm>
          <a:off x="6827653" y="899989"/>
          <a:ext cx="2499065" cy="23839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Flexible bed based care and support is expected to be short term, usually up to 6 weeks, and will deliver step up, step down, planned respite and palliative / end of life care. </a:t>
          </a:r>
          <a:endParaRPr lang="en-US" sz="1300" kern="1200" dirty="0"/>
        </a:p>
      </dsp:txBody>
      <dsp:txXfrm>
        <a:off x="7193633" y="1249103"/>
        <a:ext cx="1767105" cy="1685673"/>
      </dsp:txXfrm>
    </dsp:sp>
    <dsp:sp modelId="{7AADFBE8-706A-4FBE-B66F-A7780BFE0C6D}">
      <dsp:nvSpPr>
        <dsp:cNvPr id="0" name=""/>
        <dsp:cNvSpPr/>
      </dsp:nvSpPr>
      <dsp:spPr>
        <a:xfrm rot="6475713">
          <a:off x="8311870" y="3414971"/>
          <a:ext cx="540286" cy="391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8388674" y="3437398"/>
        <a:ext cx="422833" cy="234907"/>
      </dsp:txXfrm>
    </dsp:sp>
    <dsp:sp modelId="{63D34759-B99E-4069-B3AE-FE7F786F8029}">
      <dsp:nvSpPr>
        <dsp:cNvPr id="0" name=""/>
        <dsp:cNvSpPr/>
      </dsp:nvSpPr>
      <dsp:spPr>
        <a:xfrm>
          <a:off x="5946174" y="3396846"/>
          <a:ext cx="2593523" cy="25471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Flexible bed based care aims to ensure people’s needs are met in a  homely setting as close to their own home as possible, when these needs cannot be met in their own home. </a:t>
          </a:r>
          <a:endParaRPr lang="en-US" sz="1300" kern="1200" dirty="0"/>
        </a:p>
      </dsp:txBody>
      <dsp:txXfrm>
        <a:off x="6325987" y="3769871"/>
        <a:ext cx="1833897" cy="1801125"/>
      </dsp:txXfrm>
    </dsp:sp>
    <dsp:sp modelId="{670F3938-0863-4415-A514-43EE40B06F9D}">
      <dsp:nvSpPr>
        <dsp:cNvPr id="0" name=""/>
        <dsp:cNvSpPr/>
      </dsp:nvSpPr>
      <dsp:spPr>
        <a:xfrm rot="10800000">
          <a:off x="5411985" y="5335178"/>
          <a:ext cx="519687" cy="3341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512215" y="5401998"/>
        <a:ext cx="419457" cy="200461"/>
      </dsp:txXfrm>
    </dsp:sp>
    <dsp:sp modelId="{3E410901-8798-4BC8-BC3B-9C2A79B6CA47}">
      <dsp:nvSpPr>
        <dsp:cNvPr id="0" name=""/>
        <dsp:cNvSpPr/>
      </dsp:nvSpPr>
      <dsp:spPr>
        <a:xfrm>
          <a:off x="2735265" y="3408819"/>
          <a:ext cx="2612451" cy="2523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Flexible beds aim to support flow within the wider system</a:t>
          </a:r>
          <a:endParaRPr lang="en-US" sz="1300" kern="1200" dirty="0"/>
        </a:p>
      </dsp:txBody>
      <dsp:txXfrm>
        <a:off x="3117850" y="3778337"/>
        <a:ext cx="1847281" cy="1784192"/>
      </dsp:txXfrm>
    </dsp:sp>
    <dsp:sp modelId="{9CABAD37-7B27-46F0-A6F1-7B3FDA99BAC4}">
      <dsp:nvSpPr>
        <dsp:cNvPr id="0" name=""/>
        <dsp:cNvSpPr/>
      </dsp:nvSpPr>
      <dsp:spPr>
        <a:xfrm rot="14992320">
          <a:off x="2117678" y="3448384"/>
          <a:ext cx="622468" cy="402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198841" y="3585592"/>
        <a:ext cx="501700" cy="241536"/>
      </dsp:txXfrm>
    </dsp:sp>
    <dsp:sp modelId="{0B966042-1B41-4EB9-AB42-2DD7E165865E}">
      <dsp:nvSpPr>
        <dsp:cNvPr id="0" name=""/>
        <dsp:cNvSpPr/>
      </dsp:nvSpPr>
      <dsp:spPr>
        <a:xfrm>
          <a:off x="1836947" y="959265"/>
          <a:ext cx="2565687" cy="23926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Flexible beds aim to reduce inpatient bed days where appropriate care and support can be delivered in a care home setting rather than hospital for a short period of time. </a:t>
          </a:r>
          <a:endParaRPr lang="en-US" sz="1300" kern="1200" dirty="0"/>
        </a:p>
      </dsp:txBody>
      <dsp:txXfrm>
        <a:off x="2212683" y="1309657"/>
        <a:ext cx="1814215" cy="1691841"/>
      </dsp:txXfrm>
    </dsp:sp>
    <dsp:sp modelId="{2DCF37B7-CF11-4BC1-AB18-17DAEDAD2C12}">
      <dsp:nvSpPr>
        <dsp:cNvPr id="0" name=""/>
        <dsp:cNvSpPr/>
      </dsp:nvSpPr>
      <dsp:spPr>
        <a:xfrm rot="19858206">
          <a:off x="3486392" y="409135"/>
          <a:ext cx="695256" cy="368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93336" y="509659"/>
        <a:ext cx="584705" cy="22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2EFEF-C105-417C-B5F9-CC8662AD3C1A}">
      <dsp:nvSpPr>
        <dsp:cNvPr id="0" name=""/>
        <dsp:cNvSpPr/>
      </dsp:nvSpPr>
      <dsp:spPr>
        <a:xfrm>
          <a:off x="2423183" y="4811013"/>
          <a:ext cx="3434347"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6ADE8-7D45-406C-BEE5-4620DA2A06F5}">
      <dsp:nvSpPr>
        <dsp:cNvPr id="0" name=""/>
        <dsp:cNvSpPr/>
      </dsp:nvSpPr>
      <dsp:spPr>
        <a:xfrm>
          <a:off x="3100803" y="3482065"/>
          <a:ext cx="2859050"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2586E7-8251-441F-96DA-C8C70D12AA0A}">
      <dsp:nvSpPr>
        <dsp:cNvPr id="0" name=""/>
        <dsp:cNvSpPr/>
      </dsp:nvSpPr>
      <dsp:spPr>
        <a:xfrm>
          <a:off x="3463131" y="2113594"/>
          <a:ext cx="2859050"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45A17-97EF-41F5-A16D-A3143C286A92}">
      <dsp:nvSpPr>
        <dsp:cNvPr id="0" name=""/>
        <dsp:cNvSpPr/>
      </dsp:nvSpPr>
      <dsp:spPr>
        <a:xfrm>
          <a:off x="2766034" y="608155"/>
          <a:ext cx="3434347"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06C73-65FE-4300-A052-1E4BE3AD68EC}">
      <dsp:nvSpPr>
        <dsp:cNvPr id="0" name=""/>
        <dsp:cNvSpPr/>
      </dsp:nvSpPr>
      <dsp:spPr>
        <a:xfrm>
          <a:off x="245499" y="297646"/>
          <a:ext cx="5251204" cy="50535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43F84-F8E9-44B5-910C-785EEAA837A7}">
      <dsp:nvSpPr>
        <dsp:cNvPr id="0" name=""/>
        <dsp:cNvSpPr/>
      </dsp:nvSpPr>
      <dsp:spPr>
        <a:xfrm>
          <a:off x="1658515" y="2783700"/>
          <a:ext cx="2231454" cy="115059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dirty="0"/>
        </a:p>
      </dsp:txBody>
      <dsp:txXfrm>
        <a:off x="1658515" y="2783700"/>
        <a:ext cx="2231454" cy="1150593"/>
      </dsp:txXfrm>
    </dsp:sp>
    <dsp:sp modelId="{1E94A859-F914-4DCB-838D-9CA301E59ECF}">
      <dsp:nvSpPr>
        <dsp:cNvPr id="0" name=""/>
        <dsp:cNvSpPr/>
      </dsp:nvSpPr>
      <dsp:spPr>
        <a:xfrm>
          <a:off x="5729908" y="32660"/>
          <a:ext cx="1193664" cy="116905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868DC-33F2-469D-9EE4-A0A693770B3E}">
      <dsp:nvSpPr>
        <dsp:cNvPr id="0" name=""/>
        <dsp:cNvSpPr/>
      </dsp:nvSpPr>
      <dsp:spPr>
        <a:xfrm>
          <a:off x="6592121" y="932290"/>
          <a:ext cx="141209" cy="76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0" rIns="205740" bIns="0" numCol="1" spcCol="1270" anchor="ctr" anchorCtr="0">
          <a:noAutofit/>
        </a:bodyPr>
        <a:lstStyle/>
        <a:p>
          <a:pPr lvl="0" algn="l" defTabSz="2400300">
            <a:lnSpc>
              <a:spcPct val="90000"/>
            </a:lnSpc>
            <a:spcBef>
              <a:spcPct val="0"/>
            </a:spcBef>
            <a:spcAft>
              <a:spcPct val="35000"/>
            </a:spcAft>
          </a:pPr>
          <a:endParaRPr lang="en-US" sz="5400" kern="1200"/>
        </a:p>
      </dsp:txBody>
      <dsp:txXfrm>
        <a:off x="6592121" y="932290"/>
        <a:ext cx="141209" cy="767062"/>
      </dsp:txXfrm>
    </dsp:sp>
    <dsp:sp modelId="{860ABC2D-F45F-4F35-A4AB-13238833E6E4}">
      <dsp:nvSpPr>
        <dsp:cNvPr id="0" name=""/>
        <dsp:cNvSpPr/>
      </dsp:nvSpPr>
      <dsp:spPr>
        <a:xfrm>
          <a:off x="5801851" y="1469859"/>
          <a:ext cx="1171442" cy="11620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3C66E3-5B5E-4521-B677-111D3673F1A0}">
      <dsp:nvSpPr>
        <dsp:cNvPr id="0" name=""/>
        <dsp:cNvSpPr/>
      </dsp:nvSpPr>
      <dsp:spPr>
        <a:xfrm>
          <a:off x="6168873" y="1583607"/>
          <a:ext cx="198738" cy="76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0" rIns="205740" bIns="0" numCol="1" spcCol="1270" anchor="ctr" anchorCtr="0">
          <a:noAutofit/>
        </a:bodyPr>
        <a:lstStyle/>
        <a:p>
          <a:pPr lvl="0" algn="l" defTabSz="2400300">
            <a:lnSpc>
              <a:spcPct val="90000"/>
            </a:lnSpc>
            <a:spcBef>
              <a:spcPct val="0"/>
            </a:spcBef>
            <a:spcAft>
              <a:spcPct val="35000"/>
            </a:spcAft>
          </a:pPr>
          <a:endParaRPr lang="en-US" sz="5400" kern="1200" dirty="0"/>
        </a:p>
      </dsp:txBody>
      <dsp:txXfrm>
        <a:off x="6168873" y="1583607"/>
        <a:ext cx="198738" cy="767062"/>
      </dsp:txXfrm>
    </dsp:sp>
    <dsp:sp modelId="{D1DA36AF-6267-4D07-8F26-745D061AA06A}">
      <dsp:nvSpPr>
        <dsp:cNvPr id="0" name=""/>
        <dsp:cNvSpPr/>
      </dsp:nvSpPr>
      <dsp:spPr>
        <a:xfrm>
          <a:off x="5801544" y="2854521"/>
          <a:ext cx="1171749" cy="10966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32529-6348-424D-A00D-8CD134C73FE3}">
      <dsp:nvSpPr>
        <dsp:cNvPr id="0" name=""/>
        <dsp:cNvSpPr/>
      </dsp:nvSpPr>
      <dsp:spPr>
        <a:xfrm>
          <a:off x="6016824" y="2804619"/>
          <a:ext cx="198738" cy="76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n-US" sz="500" kern="1200"/>
        </a:p>
      </dsp:txBody>
      <dsp:txXfrm>
        <a:off x="6016824" y="2804619"/>
        <a:ext cx="198738" cy="767062"/>
      </dsp:txXfrm>
    </dsp:sp>
    <dsp:sp modelId="{EA5B1E97-CFBB-4E21-BAD6-10FD79740C37}">
      <dsp:nvSpPr>
        <dsp:cNvPr id="0" name=""/>
        <dsp:cNvSpPr/>
      </dsp:nvSpPr>
      <dsp:spPr>
        <a:xfrm>
          <a:off x="5783188" y="4144505"/>
          <a:ext cx="1161907" cy="116590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EAD0C-F034-443F-A273-A536C8C066D5}">
      <dsp:nvSpPr>
        <dsp:cNvPr id="0" name=""/>
        <dsp:cNvSpPr/>
      </dsp:nvSpPr>
      <dsp:spPr>
        <a:xfrm flipH="1" flipV="1">
          <a:off x="6740761" y="4748563"/>
          <a:ext cx="232532" cy="21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n-US" sz="500" kern="1200" dirty="0"/>
        </a:p>
      </dsp:txBody>
      <dsp:txXfrm rot="10800000">
        <a:off x="6740761" y="4748563"/>
        <a:ext cx="232532" cy="2116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13468"/>
            <a:ext cx="8825658" cy="3212327"/>
          </a:xfrm>
        </p:spPr>
        <p:txBody>
          <a:bodyPr/>
          <a:lstStyle/>
          <a:p>
            <a:pPr algn="ctr"/>
            <a:r>
              <a:rPr lang="en-GB" dirty="0" smtClean="0"/>
              <a:t>Flexible Bed Update</a:t>
            </a:r>
            <a:endParaRPr lang="en-GB" dirty="0"/>
          </a:p>
        </p:txBody>
      </p:sp>
      <p:sp>
        <p:nvSpPr>
          <p:cNvPr id="3" name="Subtitle 2"/>
          <p:cNvSpPr>
            <a:spLocks noGrp="1"/>
          </p:cNvSpPr>
          <p:nvPr>
            <p:ph type="subTitle" idx="1"/>
          </p:nvPr>
        </p:nvSpPr>
        <p:spPr/>
        <p:txBody>
          <a:bodyPr>
            <a:normAutofit/>
          </a:bodyPr>
          <a:lstStyle/>
          <a:p>
            <a:pPr algn="ctr"/>
            <a:r>
              <a:rPr lang="en-GB" dirty="0" smtClean="0"/>
              <a:t>Finance, Performance and Quality Committee Report </a:t>
            </a:r>
          </a:p>
          <a:p>
            <a:pPr algn="ctr"/>
            <a:r>
              <a:rPr lang="en-GB" dirty="0" smtClean="0"/>
              <a:t>8</a:t>
            </a:r>
            <a:r>
              <a:rPr lang="en-GB" baseline="30000" dirty="0" smtClean="0"/>
              <a:t>th</a:t>
            </a:r>
            <a:r>
              <a:rPr lang="en-GB" dirty="0" smtClean="0"/>
              <a:t> July</a:t>
            </a:r>
            <a:r>
              <a:rPr lang="en-GB" dirty="0" smtClean="0"/>
              <a:t> </a:t>
            </a:r>
            <a:r>
              <a:rPr lang="en-GB" dirty="0" smtClean="0"/>
              <a:t>2025</a:t>
            </a:r>
          </a:p>
          <a:p>
            <a:pPr algn="ctr"/>
            <a:endParaRPr lang="en-GB" dirty="0"/>
          </a:p>
          <a:p>
            <a:pPr algn="ctr"/>
            <a:endParaRPr lang="en-GB" dirty="0" smtClean="0"/>
          </a:p>
        </p:txBody>
      </p:sp>
      <p:sp>
        <p:nvSpPr>
          <p:cNvPr id="4" name="TextBox 3"/>
          <p:cNvSpPr txBox="1"/>
          <p:nvPr/>
        </p:nvSpPr>
        <p:spPr>
          <a:xfrm>
            <a:off x="254441" y="5936859"/>
            <a:ext cx="11219291" cy="830997"/>
          </a:xfrm>
          <a:prstGeom prst="rect">
            <a:avLst/>
          </a:prstGeom>
          <a:noFill/>
        </p:spPr>
        <p:txBody>
          <a:bodyPr wrap="square" rtlCol="0">
            <a:spAutoFit/>
          </a:bodyPr>
          <a:lstStyle/>
          <a:p>
            <a:r>
              <a:rPr lang="en-GB" sz="1200" dirty="0" smtClean="0"/>
              <a:t>Report by Dee Davidson, Lead Nurse Care Home Tactical Team</a:t>
            </a:r>
          </a:p>
          <a:p>
            <a:r>
              <a:rPr lang="en-GB" sz="1200" dirty="0" smtClean="0"/>
              <a:t>Report reviewed by </a:t>
            </a:r>
            <a:r>
              <a:rPr lang="en-GB" sz="1200" dirty="0" smtClean="0"/>
              <a:t>Stephanie Mottram, </a:t>
            </a:r>
            <a:r>
              <a:rPr lang="en-GB" sz="1200" dirty="0" smtClean="0"/>
              <a:t>Divisional Manager CHSC</a:t>
            </a:r>
          </a:p>
          <a:p>
            <a:r>
              <a:rPr lang="en-GB" sz="1200" dirty="0" smtClean="0"/>
              <a:t>Data support by Kathy Jennings, Performance &amp; Intelligence Data Analyst, Strategic Planning and Transformation.</a:t>
            </a:r>
          </a:p>
          <a:p>
            <a:r>
              <a:rPr lang="en-GB" sz="1200" dirty="0" smtClean="0"/>
              <a:t>Data collection by Community Waiting Times Team. </a:t>
            </a:r>
            <a:endParaRPr lang="en-GB" sz="1200" dirty="0"/>
          </a:p>
        </p:txBody>
      </p:sp>
    </p:spTree>
    <p:extLst>
      <p:ext uri="{BB962C8B-B14F-4D97-AF65-F5344CB8AC3E}">
        <p14:creationId xmlns:p14="http://schemas.microsoft.com/office/powerpoint/2010/main" val="348411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455" y="205814"/>
            <a:ext cx="9800626" cy="1077218"/>
          </a:xfrm>
          <a:prstGeom prst="rect">
            <a:avLst/>
          </a:prstGeom>
        </p:spPr>
        <p:txBody>
          <a:bodyPr wrap="square">
            <a:spAutoFit/>
          </a:bodyPr>
          <a:lstStyle/>
          <a:p>
            <a:r>
              <a:rPr lang="en-GB" sz="1600" dirty="0"/>
              <a:t>Total of 20 beds available for utilisation during this evaluation period</a:t>
            </a:r>
            <a:br>
              <a:rPr lang="en-GB" sz="1600" dirty="0"/>
            </a:br>
            <a:r>
              <a:rPr lang="en-GB" sz="1600" dirty="0"/>
              <a:t>This is equal to 2389 bed day opportunities</a:t>
            </a:r>
            <a:br>
              <a:rPr lang="en-GB" sz="1600" dirty="0"/>
            </a:br>
            <a:r>
              <a:rPr lang="en-GB" sz="1600" dirty="0"/>
              <a:t>Total of 1474 Bed Day opportunities </a:t>
            </a:r>
            <a:r>
              <a:rPr lang="en-GB" sz="1600" dirty="0" smtClean="0"/>
              <a:t>utilised</a:t>
            </a:r>
          </a:p>
          <a:p>
            <a:endParaRPr lang="en-GB" sz="1600" dirty="0"/>
          </a:p>
        </p:txBody>
      </p:sp>
      <p:graphicFrame>
        <p:nvGraphicFramePr>
          <p:cNvPr id="3" name="Chart 2">
            <a:extLst>
              <a:ext uri="{FF2B5EF4-FFF2-40B4-BE49-F238E27FC236}">
                <a16:creationId xmlns:a16="http://schemas.microsoft.com/office/drawing/2014/main" id="{1FE93142-2B11-47F5-B059-0E5094577D64}"/>
              </a:ext>
            </a:extLst>
          </p:cNvPr>
          <p:cNvGraphicFramePr>
            <a:graphicFrameLocks/>
          </p:cNvGraphicFramePr>
          <p:nvPr>
            <p:extLst>
              <p:ext uri="{D42A27DB-BD31-4B8C-83A1-F6EECF244321}">
                <p14:modId xmlns:p14="http://schemas.microsoft.com/office/powerpoint/2010/main" val="2911252127"/>
              </p:ext>
            </p:extLst>
          </p:nvPr>
        </p:nvGraphicFramePr>
        <p:xfrm>
          <a:off x="533724" y="1502670"/>
          <a:ext cx="5252308" cy="3923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672320880"/>
              </p:ext>
            </p:extLst>
          </p:nvPr>
        </p:nvGraphicFramePr>
        <p:xfrm>
          <a:off x="6362377" y="1502670"/>
          <a:ext cx="4876800" cy="392353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82455" y="5484183"/>
            <a:ext cx="10871780" cy="892552"/>
          </a:xfrm>
          <a:prstGeom prst="rect">
            <a:avLst/>
          </a:prstGeom>
        </p:spPr>
        <p:txBody>
          <a:bodyPr wrap="square">
            <a:spAutoFit/>
          </a:bodyPr>
          <a:lstStyle/>
          <a:p>
            <a:r>
              <a:rPr lang="en-GB" sz="1200" dirty="0"/>
              <a:t>The following could be argued:</a:t>
            </a:r>
          </a:p>
          <a:p>
            <a:pPr marL="171450" indent="-171450">
              <a:buFont typeface="Arial" panose="020B0604020202020204" pitchFamily="34" charset="0"/>
              <a:buChar char="•"/>
            </a:pPr>
            <a:r>
              <a:rPr lang="en-GB" sz="1000" dirty="0" smtClean="0"/>
              <a:t>a planned </a:t>
            </a:r>
            <a:r>
              <a:rPr lang="en-GB" sz="1000" dirty="0"/>
              <a:t>respite </a:t>
            </a:r>
            <a:r>
              <a:rPr lang="en-GB" sz="1000" dirty="0" smtClean="0"/>
              <a:t>stay </a:t>
            </a:r>
            <a:r>
              <a:rPr lang="en-GB" sz="1000" dirty="0"/>
              <a:t>potentially </a:t>
            </a:r>
            <a:r>
              <a:rPr lang="en-GB" sz="1000" dirty="0" smtClean="0"/>
              <a:t>avoids </a:t>
            </a:r>
            <a:r>
              <a:rPr lang="en-GB" sz="1000" dirty="0"/>
              <a:t>hospital </a:t>
            </a:r>
            <a:r>
              <a:rPr lang="en-GB" sz="1000" dirty="0" smtClean="0"/>
              <a:t>admission or utilisation of long term placement beds in care homes before they are needed. This supports </a:t>
            </a:r>
            <a:r>
              <a:rPr lang="en-GB" sz="1000" dirty="0"/>
              <a:t>flow within wider system and aligns to ‘D&amp;G Carers Strategy’ </a:t>
            </a:r>
          </a:p>
          <a:p>
            <a:pPr marL="171450" indent="-171450">
              <a:buFont typeface="Arial" panose="020B0604020202020204" pitchFamily="34" charset="0"/>
              <a:buChar char="•"/>
            </a:pPr>
            <a:r>
              <a:rPr lang="en-GB" sz="1000" dirty="0"/>
              <a:t>s</a:t>
            </a:r>
            <a:r>
              <a:rPr lang="en-GB" sz="1000" dirty="0" smtClean="0"/>
              <a:t>tep </a:t>
            </a:r>
            <a:r>
              <a:rPr lang="en-GB" sz="1000" dirty="0"/>
              <a:t>down </a:t>
            </a:r>
            <a:r>
              <a:rPr lang="en-GB" sz="1000" dirty="0" smtClean="0"/>
              <a:t>FB utilisation has </a:t>
            </a:r>
            <a:r>
              <a:rPr lang="en-GB" sz="1000" dirty="0"/>
              <a:t>allowed people to be discharged from hospital avoiding a longer stay in an inappropriate setting </a:t>
            </a:r>
            <a:endParaRPr lang="en-GB" sz="1000" dirty="0" smtClean="0"/>
          </a:p>
          <a:p>
            <a:pPr marL="171450" indent="-171450">
              <a:buFont typeface="Arial" panose="020B0604020202020204" pitchFamily="34" charset="0"/>
              <a:buChar char="•"/>
            </a:pPr>
            <a:r>
              <a:rPr lang="en-GB" sz="1000" dirty="0" smtClean="0"/>
              <a:t>step </a:t>
            </a:r>
            <a:r>
              <a:rPr lang="en-GB" sz="1000" dirty="0"/>
              <a:t>up bed stays include emergency respite, short notice breakdown in carer support, increase in frailty but not sick </a:t>
            </a:r>
            <a:r>
              <a:rPr lang="en-GB" sz="1000" dirty="0" smtClean="0"/>
              <a:t>or requiring </a:t>
            </a:r>
            <a:r>
              <a:rPr lang="en-GB" sz="1000" dirty="0"/>
              <a:t>hospital </a:t>
            </a:r>
            <a:r>
              <a:rPr lang="en-GB" sz="1000" dirty="0" smtClean="0"/>
              <a:t>admission</a:t>
            </a:r>
            <a:endParaRPr lang="en-GB" sz="1000" dirty="0"/>
          </a:p>
        </p:txBody>
      </p:sp>
    </p:spTree>
    <p:extLst>
      <p:ext uri="{BB962C8B-B14F-4D97-AF65-F5344CB8AC3E}">
        <p14:creationId xmlns:p14="http://schemas.microsoft.com/office/powerpoint/2010/main" val="322862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14" y="1129111"/>
            <a:ext cx="4568440" cy="5447645"/>
          </a:xfrm>
          <a:prstGeom prst="rect">
            <a:avLst/>
          </a:prstGeom>
          <a:noFill/>
          <a:ln>
            <a:solidFill>
              <a:schemeClr val="tx1"/>
            </a:solidFill>
          </a:ln>
        </p:spPr>
        <p:txBody>
          <a:bodyPr wrap="square" rtlCol="0">
            <a:noAutofit/>
          </a:bodyPr>
          <a:lstStyle/>
          <a:p>
            <a:r>
              <a:rPr lang="en-GB" dirty="0" smtClean="0"/>
              <a:t>Case study 1- Anne</a:t>
            </a:r>
          </a:p>
          <a:p>
            <a:r>
              <a:rPr lang="en-GB" sz="1000" dirty="0" smtClean="0"/>
              <a:t>76 year old lady </a:t>
            </a:r>
          </a:p>
          <a:p>
            <a:r>
              <a:rPr lang="en-GB" sz="1000" dirty="0" smtClean="0"/>
              <a:t>Main carer was son who passed away unexpectantly while caring for Anne.</a:t>
            </a:r>
          </a:p>
          <a:p>
            <a:r>
              <a:rPr lang="en-GB" sz="1000" dirty="0" smtClean="0"/>
              <a:t>Anne is assessed as having capacity (to be reassessed).</a:t>
            </a:r>
          </a:p>
          <a:p>
            <a:r>
              <a:rPr lang="en-GB" sz="1000" dirty="0" smtClean="0"/>
              <a:t>Unable to cook meals, needs assistance with washing and dressing, mobilises with a zimmer frame, needs help getting in and out of bed, unable to cope at home without care and no care available in the community at short notice. Walks with purpose during the night.</a:t>
            </a:r>
          </a:p>
          <a:p>
            <a:endParaRPr lang="en-GB" sz="1000" dirty="0" smtClean="0"/>
          </a:p>
          <a:p>
            <a:r>
              <a:rPr lang="en-GB" sz="1000" b="1" dirty="0" smtClean="0"/>
              <a:t>Q: What was to be the alternative to moving into a Flexible Bed?</a:t>
            </a:r>
          </a:p>
          <a:p>
            <a:r>
              <a:rPr lang="en-GB" sz="1000" b="1" dirty="0" smtClean="0"/>
              <a:t>A: </a:t>
            </a:r>
            <a:r>
              <a:rPr lang="en-GB" sz="1000" dirty="0" smtClean="0"/>
              <a:t>‘Hospital as no family nearby at that time’</a:t>
            </a:r>
          </a:p>
          <a:p>
            <a:endParaRPr lang="en-GB" sz="1000" dirty="0" smtClean="0"/>
          </a:p>
          <a:p>
            <a:r>
              <a:rPr lang="en-GB" sz="1000" b="1" dirty="0" smtClean="0"/>
              <a:t>Q: Were you worried about moving into a care home even for a short   period of time?</a:t>
            </a:r>
          </a:p>
          <a:p>
            <a:r>
              <a:rPr lang="en-GB" sz="1000" b="1" dirty="0" smtClean="0"/>
              <a:t>A: </a:t>
            </a:r>
            <a:r>
              <a:rPr lang="en-GB" sz="1000" dirty="0" smtClean="0"/>
              <a:t>‘ I live in Lower Annandale &amp; Eskdale but I was admitted to a care home in Mid &amp; Upper Nithsdale. I was very anxious as I do not know this area and have no friends here. It is longer distance for my family to visit me. However, I am very well cared for here, I have made friends and the staff are wonderful. I love the food and my bed is very comfortable. The staff encourage me to do as much for myself as possible because they know I will be going home and they keep reminding me of this. I would not have been as nervous if I was able to go to Lydiafield or Annan Court care homes as they are close to my home and I am very familiar with both homes as I visit many people there over the years so know the buildings and some people that live there. </a:t>
            </a:r>
          </a:p>
          <a:p>
            <a:pPr marL="228600" indent="-228600">
              <a:buAutoNum type="alphaUcPeriod"/>
            </a:pPr>
            <a:endParaRPr lang="en-GB" sz="1000" dirty="0"/>
          </a:p>
          <a:p>
            <a:r>
              <a:rPr lang="en-GB" sz="1000" b="1" dirty="0" smtClean="0"/>
              <a:t>Q: When do hope to return home?</a:t>
            </a:r>
          </a:p>
          <a:p>
            <a:pPr algn="just"/>
            <a:r>
              <a:rPr lang="en-GB" sz="1000" b="1" dirty="0" smtClean="0"/>
              <a:t>A: </a:t>
            </a:r>
            <a:r>
              <a:rPr lang="en-GB" sz="1000" dirty="0" smtClean="0"/>
              <a:t>Very soon if my family can support. I really do hope I can get some help at home but if not I would like to try and mange on my own. If I am not able to go home I would be happy to move into a care home now that I know that people are very kind and caring. I would even consider moving here (Lower Annandale &amp; Eskdale).</a:t>
            </a:r>
            <a:endParaRPr lang="en-GB" sz="1200" dirty="0"/>
          </a:p>
        </p:txBody>
      </p:sp>
      <p:sp>
        <p:nvSpPr>
          <p:cNvPr id="3" name="TextBox 2"/>
          <p:cNvSpPr txBox="1"/>
          <p:nvPr/>
        </p:nvSpPr>
        <p:spPr>
          <a:xfrm>
            <a:off x="5542005" y="1129111"/>
            <a:ext cx="6326660" cy="5447645"/>
          </a:xfrm>
          <a:prstGeom prst="rect">
            <a:avLst/>
          </a:prstGeom>
          <a:noFill/>
          <a:ln>
            <a:solidFill>
              <a:schemeClr val="tx1"/>
            </a:solidFill>
          </a:ln>
        </p:spPr>
        <p:txBody>
          <a:bodyPr wrap="square" rtlCol="0">
            <a:noAutofit/>
          </a:bodyPr>
          <a:lstStyle/>
          <a:p>
            <a:r>
              <a:rPr lang="en-GB" dirty="0" smtClean="0"/>
              <a:t>Case study 2 – Mary</a:t>
            </a:r>
          </a:p>
          <a:p>
            <a:endParaRPr lang="en-GB" sz="1200" dirty="0"/>
          </a:p>
          <a:p>
            <a:r>
              <a:rPr lang="en-GB" sz="1100" dirty="0" smtClean="0"/>
              <a:t>88 year lady</a:t>
            </a:r>
          </a:p>
          <a:p>
            <a:r>
              <a:rPr lang="en-GB" sz="1100" dirty="0" smtClean="0"/>
              <a:t>Lives at home with son and daughter in law. Daughter in law was a carer in the past and does all care and support for Mary.</a:t>
            </a:r>
          </a:p>
          <a:p>
            <a:r>
              <a:rPr lang="en-GB" sz="1100" dirty="0" smtClean="0"/>
              <a:t>Mary is immobile but can get from bed to chair and toilet with some help from daughter. Daughter not copying with the full time responsibility of care and Mary’s needs are increasing. Mary has full capacity. Mary asked the son to call social workers to discuss moving into a care home although Mary did not want to. </a:t>
            </a:r>
          </a:p>
          <a:p>
            <a:endParaRPr lang="en-GB" sz="1100" dirty="0"/>
          </a:p>
          <a:p>
            <a:r>
              <a:rPr lang="en-GB" sz="1100" b="1" dirty="0"/>
              <a:t>Q: What was to be the alternative to moving into a Flexible Bed?</a:t>
            </a:r>
          </a:p>
          <a:p>
            <a:r>
              <a:rPr lang="en-GB" sz="1100" b="1" dirty="0"/>
              <a:t>A: </a:t>
            </a:r>
            <a:r>
              <a:rPr lang="en-GB" sz="1100" dirty="0" smtClean="0"/>
              <a:t>‘Moving into a care home full time but my social worker suggested that I plan some respite instead and allow my son and daughter a period of rest. I was told it would be a break for me too. We were all hoping that a break would ease the burden. I am a terrible burden on my son and wife’.</a:t>
            </a:r>
          </a:p>
          <a:p>
            <a:endParaRPr lang="en-GB" sz="1100" dirty="0"/>
          </a:p>
          <a:p>
            <a:r>
              <a:rPr lang="en-GB" sz="1100" b="1" dirty="0"/>
              <a:t>Q: Were you worried about moving into a care home even for a short </a:t>
            </a:r>
            <a:r>
              <a:rPr lang="en-GB" sz="1100" b="1" dirty="0" smtClean="0"/>
              <a:t>period </a:t>
            </a:r>
            <a:r>
              <a:rPr lang="en-GB" sz="1100" b="1" dirty="0"/>
              <a:t>of time</a:t>
            </a:r>
            <a:r>
              <a:rPr lang="en-GB" sz="1100" b="1" dirty="0" smtClean="0"/>
              <a:t>?</a:t>
            </a:r>
          </a:p>
          <a:p>
            <a:r>
              <a:rPr lang="en-GB" sz="1100" b="1" dirty="0" smtClean="0"/>
              <a:t>A: </a:t>
            </a:r>
            <a:r>
              <a:rPr lang="en-GB" sz="1100" dirty="0" smtClean="0"/>
              <a:t>‘ I was terrified as I had heard so many awful things about care homes. I was very scared and deeply sad that my life has now come to this. However, I moved in for 2 weeks before Christmas and had a lovely stay. I made a friend (Joan) who lives here full time. This home is very far from my sons’ house but this is a break so they have gone away and wouldn’t be visiting me anyhow. The staff are just wonderful and nothing is too much. They know what I can do at home and remind me, all the time, that they need to carry out care the same way my daughter in law does so that she can continue when I go home. After my first stay for respite my daughter in law was a different person so I told them to book another break. My social worker was very helpful and I am now on my second stay. I get to see Joan again which is just lovely. I know at some point I will have to move into a care home but will stay at home as long as I can. When the time comes I wish to move in here (different home team area) as although I live in Dumfries I now know the staff here now and have a friend so I will choose here rather than move somewhere I don’t know’. ’</a:t>
            </a:r>
            <a:endParaRPr lang="en-GB" sz="1100" dirty="0"/>
          </a:p>
          <a:p>
            <a:endParaRPr lang="en-GB" sz="1200" dirty="0"/>
          </a:p>
          <a:p>
            <a:endParaRPr lang="en-GB" sz="1200" dirty="0" smtClean="0"/>
          </a:p>
          <a:p>
            <a:endParaRPr lang="en-GB" sz="1200" dirty="0"/>
          </a:p>
          <a:p>
            <a:endParaRPr lang="en-GB" sz="1200" dirty="0" smtClean="0"/>
          </a:p>
          <a:p>
            <a:endParaRPr lang="en-GB" sz="1200" dirty="0"/>
          </a:p>
          <a:p>
            <a:endParaRPr lang="en-GB" sz="1200" dirty="0"/>
          </a:p>
          <a:p>
            <a:endParaRPr lang="en-GB" sz="1200" dirty="0"/>
          </a:p>
        </p:txBody>
      </p:sp>
      <p:sp>
        <p:nvSpPr>
          <p:cNvPr id="4" name="Rectangle 3"/>
          <p:cNvSpPr/>
          <p:nvPr/>
        </p:nvSpPr>
        <p:spPr>
          <a:xfrm>
            <a:off x="539931" y="96087"/>
            <a:ext cx="9795402" cy="646331"/>
          </a:xfrm>
          <a:prstGeom prst="rect">
            <a:avLst/>
          </a:prstGeom>
        </p:spPr>
        <p:txBody>
          <a:bodyPr wrap="square">
            <a:spAutoFit/>
          </a:bodyPr>
          <a:lstStyle/>
          <a:p>
            <a:r>
              <a:rPr lang="en-GB" dirty="0"/>
              <a:t>15% of all Flexible Bed admissions interviewed to understand the peoples journey.</a:t>
            </a:r>
            <a:br>
              <a:rPr lang="en-GB" dirty="0"/>
            </a:br>
            <a:r>
              <a:rPr lang="en-GB" dirty="0"/>
              <a:t>2 case studies with some of the questions asked during interview. </a:t>
            </a:r>
          </a:p>
        </p:txBody>
      </p:sp>
    </p:spTree>
    <p:extLst>
      <p:ext uri="{BB962C8B-B14F-4D97-AF65-F5344CB8AC3E}">
        <p14:creationId xmlns:p14="http://schemas.microsoft.com/office/powerpoint/2010/main" val="1970004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61511" y="1577430"/>
            <a:ext cx="8946541" cy="4797244"/>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GB" dirty="0" smtClean="0"/>
          </a:p>
        </p:txBody>
      </p:sp>
      <p:sp>
        <p:nvSpPr>
          <p:cNvPr id="3" name="TextBox 2"/>
          <p:cNvSpPr txBox="1"/>
          <p:nvPr/>
        </p:nvSpPr>
        <p:spPr>
          <a:xfrm>
            <a:off x="4652788" y="2692371"/>
            <a:ext cx="8614128" cy="707886"/>
          </a:xfrm>
          <a:prstGeom prst="rect">
            <a:avLst/>
          </a:prstGeom>
          <a:noFill/>
        </p:spPr>
        <p:txBody>
          <a:bodyPr wrap="square" rtlCol="0">
            <a:spAutoFit/>
          </a:bodyPr>
          <a:lstStyle/>
          <a:p>
            <a:r>
              <a:rPr lang="en-GB" sz="4000" dirty="0" smtClean="0"/>
              <a:t>Questions?</a:t>
            </a:r>
            <a:endParaRPr lang="en-GB" sz="4000" dirty="0"/>
          </a:p>
        </p:txBody>
      </p:sp>
    </p:spTree>
    <p:extLst>
      <p:ext uri="{BB962C8B-B14F-4D97-AF65-F5344CB8AC3E}">
        <p14:creationId xmlns:p14="http://schemas.microsoft.com/office/powerpoint/2010/main" val="1476164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40741855"/>
              </p:ext>
            </p:extLst>
          </p:nvPr>
        </p:nvGraphicFramePr>
        <p:xfrm>
          <a:off x="381663" y="699714"/>
          <a:ext cx="11195436" cy="5502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460274" y="3615799"/>
            <a:ext cx="1436915" cy="461665"/>
          </a:xfrm>
          <a:prstGeom prst="rect">
            <a:avLst/>
          </a:prstGeom>
          <a:noFill/>
        </p:spPr>
        <p:txBody>
          <a:bodyPr wrap="square" rtlCol="0">
            <a:spAutoFit/>
          </a:bodyPr>
          <a:lstStyle/>
          <a:p>
            <a:r>
              <a:rPr lang="en-GB" sz="2400" b="1" dirty="0" smtClean="0"/>
              <a:t>PERSON</a:t>
            </a:r>
            <a:endParaRPr lang="en-GB" sz="2400" b="1" dirty="0"/>
          </a:p>
        </p:txBody>
      </p:sp>
    </p:spTree>
    <p:extLst>
      <p:ext uri="{BB962C8B-B14F-4D97-AF65-F5344CB8AC3E}">
        <p14:creationId xmlns:p14="http://schemas.microsoft.com/office/powerpoint/2010/main" val="43920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45216760"/>
              </p:ext>
            </p:extLst>
          </p:nvPr>
        </p:nvGraphicFramePr>
        <p:xfrm>
          <a:off x="569867" y="1080738"/>
          <a:ext cx="6973294" cy="5351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1520" y="370139"/>
            <a:ext cx="6290505" cy="523220"/>
          </a:xfrm>
          <a:prstGeom prst="rect">
            <a:avLst/>
          </a:prstGeom>
          <a:noFill/>
        </p:spPr>
        <p:txBody>
          <a:bodyPr wrap="none" rtlCol="0">
            <a:spAutoFit/>
          </a:bodyPr>
          <a:lstStyle/>
          <a:p>
            <a:r>
              <a:rPr lang="en-GB" sz="2800" dirty="0" smtClean="0"/>
              <a:t>Dispelling Myths – Flexible </a:t>
            </a:r>
            <a:r>
              <a:rPr lang="en-GB" sz="2800" dirty="0"/>
              <a:t>b</a:t>
            </a:r>
            <a:r>
              <a:rPr lang="en-GB" sz="2800" dirty="0" smtClean="0"/>
              <a:t>eds are:</a:t>
            </a:r>
            <a:endParaRPr lang="en-GB" sz="2800" dirty="0"/>
          </a:p>
        </p:txBody>
      </p:sp>
      <p:sp>
        <p:nvSpPr>
          <p:cNvPr id="8" name="TextBox 7"/>
          <p:cNvSpPr txBox="1"/>
          <p:nvPr/>
        </p:nvSpPr>
        <p:spPr>
          <a:xfrm flipH="1">
            <a:off x="7543161" y="1080738"/>
            <a:ext cx="4197081" cy="1200329"/>
          </a:xfrm>
          <a:prstGeom prst="rect">
            <a:avLst/>
          </a:prstGeom>
          <a:noFill/>
        </p:spPr>
        <p:txBody>
          <a:bodyPr wrap="square" rtlCol="0">
            <a:spAutoFit/>
          </a:bodyPr>
          <a:lstStyle/>
          <a:p>
            <a:pPr algn="just"/>
            <a:r>
              <a:rPr lang="en-GB" sz="1200" b="1" dirty="0" smtClean="0"/>
              <a:t>Not</a:t>
            </a:r>
            <a:r>
              <a:rPr lang="en-GB" sz="1200" dirty="0" smtClean="0"/>
              <a:t> an alternative to a community hospital / hospital bed. It is a different model of care and support where if a persons needs are unable to be achieved at home and where a hospital admission can be safely avoided (if not required) by achieving that care and support in a homely setting (Care Home).</a:t>
            </a:r>
            <a:endParaRPr lang="en-GB" sz="1200" dirty="0"/>
          </a:p>
        </p:txBody>
      </p:sp>
      <p:sp>
        <p:nvSpPr>
          <p:cNvPr id="10" name="TextBox 9"/>
          <p:cNvSpPr txBox="1"/>
          <p:nvPr/>
        </p:nvSpPr>
        <p:spPr>
          <a:xfrm>
            <a:off x="7543161" y="2389046"/>
            <a:ext cx="4508389" cy="1569660"/>
          </a:xfrm>
          <a:prstGeom prst="rect">
            <a:avLst/>
          </a:prstGeom>
          <a:noFill/>
        </p:spPr>
        <p:txBody>
          <a:bodyPr wrap="square" rtlCol="0">
            <a:spAutoFit/>
          </a:bodyPr>
          <a:lstStyle/>
          <a:p>
            <a:pPr algn="just"/>
            <a:r>
              <a:rPr lang="en-GB" sz="1200" b="1" dirty="0" smtClean="0"/>
              <a:t>Not</a:t>
            </a:r>
            <a:r>
              <a:rPr lang="en-GB" sz="1200" dirty="0" smtClean="0"/>
              <a:t> taking away long term placement care home beds. The Flexible Bed Project has brought back into operation 24 care home beds that were not previously available. Flexible beds are enabling people to remain at home for longer – short term breaks allow people an appropriate level of support for a short period of time and ensure that people do not utilise a long term bed before it is actually needed.  </a:t>
            </a:r>
            <a:endParaRPr lang="en-GB" sz="1200" dirty="0"/>
          </a:p>
        </p:txBody>
      </p:sp>
      <p:sp>
        <p:nvSpPr>
          <p:cNvPr id="11" name="TextBox 10"/>
          <p:cNvSpPr txBox="1"/>
          <p:nvPr/>
        </p:nvSpPr>
        <p:spPr>
          <a:xfrm>
            <a:off x="7618260" y="4153620"/>
            <a:ext cx="4336869" cy="1015663"/>
          </a:xfrm>
          <a:prstGeom prst="rect">
            <a:avLst/>
          </a:prstGeom>
          <a:noFill/>
        </p:spPr>
        <p:txBody>
          <a:bodyPr wrap="square" rtlCol="0">
            <a:spAutoFit/>
          </a:bodyPr>
          <a:lstStyle/>
          <a:p>
            <a:pPr algn="just"/>
            <a:r>
              <a:rPr lang="en-GB" sz="1200" b="1" dirty="0" smtClean="0"/>
              <a:t>Not</a:t>
            </a:r>
            <a:r>
              <a:rPr lang="en-GB" sz="1200" dirty="0" smtClean="0"/>
              <a:t> a more expensive option. A Flexible Bed has a weekly cost of £1013.05 which is less than a weekly hospital stay. If the FB was not block purchased the bed would be purchased through a different route, it would not lie empty. </a:t>
            </a:r>
            <a:endParaRPr lang="en-GB" sz="1200" dirty="0"/>
          </a:p>
        </p:txBody>
      </p:sp>
      <p:sp>
        <p:nvSpPr>
          <p:cNvPr id="12" name="TextBox 11"/>
          <p:cNvSpPr txBox="1"/>
          <p:nvPr/>
        </p:nvSpPr>
        <p:spPr>
          <a:xfrm>
            <a:off x="7660061" y="5643153"/>
            <a:ext cx="4295068" cy="646331"/>
          </a:xfrm>
          <a:prstGeom prst="rect">
            <a:avLst/>
          </a:prstGeom>
          <a:noFill/>
        </p:spPr>
        <p:txBody>
          <a:bodyPr wrap="square" rtlCol="0">
            <a:spAutoFit/>
          </a:bodyPr>
          <a:lstStyle/>
          <a:p>
            <a:r>
              <a:rPr lang="en-GB" sz="1200" b="1" dirty="0" smtClean="0"/>
              <a:t>Not</a:t>
            </a:r>
            <a:r>
              <a:rPr lang="en-GB" sz="1200" dirty="0" smtClean="0"/>
              <a:t> just used by people for planned respite. In the period evaluated 242 bed days utilised for planned respite in comparison to 454 step up bed days. </a:t>
            </a:r>
            <a:endParaRPr lang="en-GB" sz="1200" dirty="0"/>
          </a:p>
        </p:txBody>
      </p:sp>
    </p:spTree>
    <p:extLst>
      <p:ext uri="{BB962C8B-B14F-4D97-AF65-F5344CB8AC3E}">
        <p14:creationId xmlns:p14="http://schemas.microsoft.com/office/powerpoint/2010/main" val="169166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547" y="433346"/>
            <a:ext cx="2706625" cy="584775"/>
          </a:xfrm>
          <a:prstGeom prst="rect">
            <a:avLst/>
          </a:prstGeom>
          <a:noFill/>
        </p:spPr>
        <p:txBody>
          <a:bodyPr wrap="square" rtlCol="0">
            <a:spAutoFit/>
          </a:bodyPr>
          <a:lstStyle/>
          <a:p>
            <a:r>
              <a:rPr lang="en-GB" sz="3200" dirty="0" smtClean="0"/>
              <a:t>Progress</a:t>
            </a:r>
            <a:endParaRPr lang="en-GB" sz="3200" dirty="0"/>
          </a:p>
        </p:txBody>
      </p:sp>
      <p:sp>
        <p:nvSpPr>
          <p:cNvPr id="3" name="TextBox 2"/>
          <p:cNvSpPr txBox="1"/>
          <p:nvPr/>
        </p:nvSpPr>
        <p:spPr>
          <a:xfrm>
            <a:off x="778547" y="1353313"/>
            <a:ext cx="10659291" cy="563231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sz="1600" dirty="0" smtClean="0"/>
              <a:t>IJB direction issued to commission 31 Flexible Beds in 2024</a:t>
            </a:r>
          </a:p>
          <a:p>
            <a:pPr marL="285750" indent="-285750">
              <a:lnSpc>
                <a:spcPct val="150000"/>
              </a:lnSpc>
              <a:buFont typeface="Wingdings" panose="05000000000000000000" pitchFamily="2" charset="2"/>
              <a:buChar char="Ø"/>
            </a:pPr>
            <a:r>
              <a:rPr lang="en-GB" sz="1600" dirty="0" smtClean="0"/>
              <a:t>Now 22 beds in commission. </a:t>
            </a:r>
          </a:p>
          <a:p>
            <a:pPr marL="742950" lvl="1" indent="-285750">
              <a:lnSpc>
                <a:spcPct val="150000"/>
              </a:lnSpc>
              <a:buFont typeface="Wingdings" panose="05000000000000000000" pitchFamily="2" charset="2"/>
              <a:buChar char="Ø"/>
            </a:pPr>
            <a:r>
              <a:rPr lang="en-GB" sz="1400" dirty="0"/>
              <a:t>Goldielea      </a:t>
            </a:r>
            <a:r>
              <a:rPr lang="en-GB" sz="1400" dirty="0" smtClean="0"/>
              <a:t>	-  5 beds (Dumfries South)</a:t>
            </a:r>
            <a:endParaRPr lang="en-GB" sz="1400" dirty="0"/>
          </a:p>
          <a:p>
            <a:pPr marL="742950" lvl="1" indent="-285750">
              <a:lnSpc>
                <a:spcPct val="150000"/>
              </a:lnSpc>
              <a:buFont typeface="Wingdings" panose="05000000000000000000" pitchFamily="2" charset="2"/>
              <a:buChar char="Ø"/>
            </a:pPr>
            <a:r>
              <a:rPr lang="en-GB" sz="1400" dirty="0"/>
              <a:t>Bankfoot        </a:t>
            </a:r>
            <a:r>
              <a:rPr lang="en-GB" sz="1400" dirty="0" smtClean="0"/>
              <a:t>	-  1 bed  (Mid &amp; Upper Annandale &amp; Eskdale)</a:t>
            </a:r>
          </a:p>
          <a:p>
            <a:pPr marL="742950" lvl="1" indent="-285750">
              <a:lnSpc>
                <a:spcPct val="150000"/>
              </a:lnSpc>
              <a:buFont typeface="Wingdings" panose="05000000000000000000" pitchFamily="2" charset="2"/>
              <a:buChar char="Ø"/>
            </a:pPr>
            <a:r>
              <a:rPr lang="en-GB" sz="1400" dirty="0"/>
              <a:t>Belmont         </a:t>
            </a:r>
            <a:r>
              <a:rPr lang="en-GB" sz="1400" dirty="0" smtClean="0"/>
              <a:t>        </a:t>
            </a:r>
            <a:r>
              <a:rPr lang="en-GB" sz="1400" dirty="0"/>
              <a:t>-  1 bed </a:t>
            </a:r>
            <a:r>
              <a:rPr lang="en-GB" sz="1400" dirty="0" smtClean="0"/>
              <a:t> (Rhins)</a:t>
            </a:r>
          </a:p>
          <a:p>
            <a:pPr marL="742950" lvl="1" indent="-285750">
              <a:lnSpc>
                <a:spcPct val="150000"/>
              </a:lnSpc>
              <a:buFont typeface="Wingdings" panose="05000000000000000000" pitchFamily="2" charset="2"/>
              <a:buChar char="Ø"/>
            </a:pPr>
            <a:r>
              <a:rPr lang="en-GB" sz="1400" dirty="0" smtClean="0"/>
              <a:t>Cumloden             </a:t>
            </a:r>
            <a:r>
              <a:rPr lang="en-GB" sz="1400" dirty="0"/>
              <a:t>-  </a:t>
            </a:r>
            <a:r>
              <a:rPr lang="en-GB" sz="1400" dirty="0" smtClean="0"/>
              <a:t>1 bed  (Machars)</a:t>
            </a:r>
          </a:p>
          <a:p>
            <a:pPr marL="742950" lvl="1" indent="-285750">
              <a:lnSpc>
                <a:spcPct val="150000"/>
              </a:lnSpc>
              <a:buFont typeface="Wingdings" panose="05000000000000000000" pitchFamily="2" charset="2"/>
              <a:buChar char="Ø"/>
            </a:pPr>
            <a:r>
              <a:rPr lang="en-GB" sz="1400" dirty="0" smtClean="0"/>
              <a:t>Cornwall Park        - 1 bed   (Machars)</a:t>
            </a:r>
          </a:p>
          <a:p>
            <a:pPr marL="742950" lvl="1" indent="-285750">
              <a:lnSpc>
                <a:spcPct val="150000"/>
              </a:lnSpc>
              <a:buFont typeface="Wingdings" panose="05000000000000000000" pitchFamily="2" charset="2"/>
              <a:buChar char="Ø"/>
            </a:pPr>
            <a:r>
              <a:rPr lang="en-GB" sz="1400" dirty="0" smtClean="0"/>
              <a:t>Merse</a:t>
            </a:r>
            <a:r>
              <a:rPr lang="en-GB" sz="1400" dirty="0"/>
              <a:t> </a:t>
            </a:r>
            <a:r>
              <a:rPr lang="en-GB" sz="1400" dirty="0" smtClean="0"/>
              <a:t>                    - 3 beds  (Stewartry)</a:t>
            </a:r>
          </a:p>
          <a:p>
            <a:pPr marL="742950" lvl="1" indent="-285750">
              <a:lnSpc>
                <a:spcPct val="150000"/>
              </a:lnSpc>
              <a:buFont typeface="Wingdings" panose="05000000000000000000" pitchFamily="2" charset="2"/>
              <a:buChar char="Ø"/>
            </a:pPr>
            <a:r>
              <a:rPr lang="en-GB" sz="1400" dirty="0" smtClean="0"/>
              <a:t>Munches 	          - 2 beds  (Stewartry)	</a:t>
            </a:r>
            <a:endParaRPr lang="en-GB" sz="1400" dirty="0"/>
          </a:p>
          <a:p>
            <a:pPr marL="742950" lvl="1" indent="-285750">
              <a:lnSpc>
                <a:spcPct val="150000"/>
              </a:lnSpc>
              <a:buFont typeface="Wingdings" panose="05000000000000000000" pitchFamily="2" charset="2"/>
              <a:buChar char="Ø"/>
            </a:pPr>
            <a:r>
              <a:rPr lang="en-GB" sz="1400" dirty="0"/>
              <a:t>Queensberry </a:t>
            </a:r>
            <a:r>
              <a:rPr lang="en-GB" sz="1400" dirty="0" smtClean="0"/>
              <a:t>        -  7 beds  (Mid &amp; Upper Nithsdale)</a:t>
            </a:r>
          </a:p>
          <a:p>
            <a:pPr marL="742950" lvl="1" indent="-285750">
              <a:lnSpc>
                <a:spcPct val="150000"/>
              </a:lnSpc>
              <a:buFont typeface="Wingdings" panose="05000000000000000000" pitchFamily="2" charset="2"/>
              <a:buChar char="Ø"/>
            </a:pPr>
            <a:r>
              <a:rPr lang="en-GB" sz="1400" dirty="0" smtClean="0"/>
              <a:t>Thorneycroft          - 1 bed    (Rhins)</a:t>
            </a:r>
          </a:p>
          <a:p>
            <a:pPr marL="285750" indent="-285750">
              <a:lnSpc>
                <a:spcPct val="150000"/>
              </a:lnSpc>
              <a:buFont typeface="Wingdings" panose="05000000000000000000" pitchFamily="2" charset="2"/>
              <a:buChar char="Ø"/>
            </a:pPr>
            <a:r>
              <a:rPr lang="en-GB" sz="1400" dirty="0" smtClean="0"/>
              <a:t>No FB in Dumfries North as the 2 non-speciality care homes in this locality did not express an interest in participating; however  there are 5 FB’s in Dumfries South</a:t>
            </a:r>
          </a:p>
          <a:p>
            <a:pPr marL="285750" indent="-285750">
              <a:lnSpc>
                <a:spcPct val="150000"/>
              </a:lnSpc>
              <a:buFont typeface="Wingdings" panose="05000000000000000000" pitchFamily="2" charset="2"/>
              <a:buChar char="Ø"/>
            </a:pPr>
            <a:r>
              <a:rPr lang="en-GB" sz="1400" dirty="0" smtClean="0"/>
              <a:t>No FB in Lower Annandale &amp; Eskdale as neither of the 2 care homes in this locality expressed an interest in participating. </a:t>
            </a:r>
          </a:p>
          <a:p>
            <a:pPr marL="285750" indent="-285750">
              <a:lnSpc>
                <a:spcPct val="150000"/>
              </a:lnSpc>
              <a:buFont typeface="Wingdings" panose="05000000000000000000" pitchFamily="2" charset="2"/>
              <a:buChar char="Ø"/>
            </a:pPr>
            <a:endParaRPr lang="en-GB" sz="1400" dirty="0" smtClean="0"/>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190922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316" y="-103671"/>
            <a:ext cx="11138727" cy="2492990"/>
          </a:xfrm>
          <a:prstGeom prst="rect">
            <a:avLst/>
          </a:prstGeom>
        </p:spPr>
        <p:txBody>
          <a:bodyPr wrap="square">
            <a:spAutoFit/>
          </a:bodyPr>
          <a:lstStyle/>
          <a:p>
            <a:pPr>
              <a:lnSpc>
                <a:spcPct val="150000"/>
              </a:lnSpc>
            </a:pPr>
            <a:r>
              <a:rPr lang="en-GB" sz="3200" dirty="0" smtClean="0"/>
              <a:t>Monitoring &amp; Evaluation</a:t>
            </a:r>
          </a:p>
          <a:p>
            <a:pPr marL="285750" indent="-285750">
              <a:lnSpc>
                <a:spcPct val="150000"/>
              </a:lnSpc>
              <a:buFont typeface="Wingdings" panose="05000000000000000000" pitchFamily="2" charset="2"/>
              <a:buChar char="Ø"/>
            </a:pPr>
            <a:r>
              <a:rPr lang="en-GB" sz="1200" dirty="0" smtClean="0"/>
              <a:t>Ongoing </a:t>
            </a:r>
            <a:r>
              <a:rPr lang="en-GB" sz="1200" dirty="0"/>
              <a:t>evaluation in </a:t>
            </a:r>
            <a:r>
              <a:rPr lang="en-GB" sz="1200" dirty="0" smtClean="0"/>
              <a:t>place with daily monitoring, weekly update and formal quarterly reports completed/to be completed</a:t>
            </a:r>
          </a:p>
          <a:p>
            <a:pPr marL="285750" indent="-285750">
              <a:lnSpc>
                <a:spcPct val="150000"/>
              </a:lnSpc>
              <a:buFont typeface="Wingdings" panose="05000000000000000000" pitchFamily="2" charset="2"/>
              <a:buChar char="Ø"/>
            </a:pPr>
            <a:r>
              <a:rPr lang="en-GB" sz="1200" dirty="0" smtClean="0"/>
              <a:t>Community </a:t>
            </a:r>
            <a:r>
              <a:rPr lang="en-GB" sz="1200" dirty="0"/>
              <a:t>Waiting Times Team (CWT) co-ordinating role</a:t>
            </a:r>
          </a:p>
          <a:p>
            <a:pPr marL="285750" indent="-285750">
              <a:lnSpc>
                <a:spcPct val="150000"/>
              </a:lnSpc>
              <a:buFont typeface="Wingdings" panose="05000000000000000000" pitchFamily="2" charset="2"/>
              <a:buChar char="Ø"/>
            </a:pPr>
            <a:r>
              <a:rPr lang="en-GB" sz="1200" dirty="0"/>
              <a:t>Referral Standard </a:t>
            </a:r>
            <a:r>
              <a:rPr lang="en-GB" sz="1200" dirty="0" smtClean="0"/>
              <a:t>Operating Procedure </a:t>
            </a:r>
            <a:r>
              <a:rPr lang="en-GB" sz="1200" dirty="0"/>
              <a:t>(SOP) in </a:t>
            </a:r>
            <a:r>
              <a:rPr lang="en-GB" sz="1200" dirty="0" smtClean="0"/>
              <a:t>place</a:t>
            </a:r>
          </a:p>
          <a:p>
            <a:pPr marL="285750" indent="-285750">
              <a:lnSpc>
                <a:spcPct val="150000"/>
              </a:lnSpc>
              <a:buFont typeface="Wingdings" panose="05000000000000000000" pitchFamily="2" charset="2"/>
              <a:buChar char="Ø"/>
            </a:pPr>
            <a:r>
              <a:rPr lang="en-GB" sz="1200" dirty="0" smtClean="0"/>
              <a:t>Weekly trouble shooting / update meetings with Care Home Managers</a:t>
            </a:r>
          </a:p>
          <a:p>
            <a:pPr marL="285750" indent="-285750">
              <a:lnSpc>
                <a:spcPct val="150000"/>
              </a:lnSpc>
              <a:buFont typeface="Wingdings" panose="05000000000000000000" pitchFamily="2" charset="2"/>
              <a:buChar char="Ø"/>
            </a:pPr>
            <a:r>
              <a:rPr lang="en-GB" sz="1200" dirty="0" smtClean="0"/>
              <a:t>Regular Partnership / Provider Relationship meetings</a:t>
            </a:r>
            <a:endParaRPr lang="en-GB" sz="1200" dirty="0"/>
          </a:p>
          <a:p>
            <a:pPr marL="285750" indent="-285750">
              <a:lnSpc>
                <a:spcPct val="150000"/>
              </a:lnSpc>
              <a:buFont typeface="Wingdings" panose="05000000000000000000" pitchFamily="2" charset="2"/>
              <a:buChar char="Ø"/>
            </a:pPr>
            <a:r>
              <a:rPr lang="en-GB" sz="1200" dirty="0"/>
              <a:t>Snap shot of FB’s in </a:t>
            </a:r>
            <a:r>
              <a:rPr lang="en-GB" sz="1200" dirty="0" smtClean="0"/>
              <a:t>operation below:</a:t>
            </a:r>
            <a:endParaRPr lang="en-GB" sz="1200" dirty="0"/>
          </a:p>
        </p:txBody>
      </p:sp>
      <p:pic>
        <p:nvPicPr>
          <p:cNvPr id="4" name="Picture 3"/>
          <p:cNvPicPr>
            <a:picLocks noChangeAspect="1"/>
          </p:cNvPicPr>
          <p:nvPr/>
        </p:nvPicPr>
        <p:blipFill>
          <a:blip r:embed="rId2"/>
          <a:stretch>
            <a:fillRect/>
          </a:stretch>
        </p:blipFill>
        <p:spPr>
          <a:xfrm>
            <a:off x="1397751" y="2380686"/>
            <a:ext cx="9182679" cy="4388038"/>
          </a:xfrm>
          <a:prstGeom prst="rect">
            <a:avLst/>
          </a:prstGeom>
        </p:spPr>
      </p:pic>
    </p:spTree>
    <p:extLst>
      <p:ext uri="{BB962C8B-B14F-4D97-AF65-F5344CB8AC3E}">
        <p14:creationId xmlns:p14="http://schemas.microsoft.com/office/powerpoint/2010/main" val="1273795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5162"/>
            <a:ext cx="8946541" cy="5723237"/>
          </a:xfrm>
        </p:spPr>
        <p:txBody>
          <a:bodyPr/>
          <a:lstStyle/>
          <a:p>
            <a:pPr marL="0" indent="0">
              <a:buNone/>
            </a:pPr>
            <a:r>
              <a:rPr lang="en-GB" dirty="0" smtClean="0"/>
              <a:t>103 people referred into Flexible Bed between 01/10/24 and 28/02/25</a:t>
            </a:r>
            <a:endParaRPr lang="en-GB" dirty="0"/>
          </a:p>
        </p:txBody>
      </p:sp>
      <p:graphicFrame>
        <p:nvGraphicFramePr>
          <p:cNvPr id="6" name="Chart 5">
            <a:extLst>
              <a:ext uri="{FF2B5EF4-FFF2-40B4-BE49-F238E27FC236}">
                <a16:creationId xmlns:a16="http://schemas.microsoft.com/office/drawing/2014/main" id="{ED7A2C96-52A2-4919-9C99-2CA9B36D3C3A}"/>
              </a:ext>
            </a:extLst>
          </p:cNvPr>
          <p:cNvGraphicFramePr>
            <a:graphicFrameLocks/>
          </p:cNvGraphicFramePr>
          <p:nvPr>
            <p:extLst/>
          </p:nvPr>
        </p:nvGraphicFramePr>
        <p:xfrm>
          <a:off x="1313793" y="1860331"/>
          <a:ext cx="9233338" cy="4198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4672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D350F3-2236-48D2-8937-28F0DBA37407}"/>
              </a:ext>
            </a:extLst>
          </p:cNvPr>
          <p:cNvGraphicFramePr>
            <a:graphicFrameLocks/>
          </p:cNvGraphicFramePr>
          <p:nvPr>
            <p:extLst>
              <p:ext uri="{D42A27DB-BD31-4B8C-83A1-F6EECF244321}">
                <p14:modId xmlns:p14="http://schemas.microsoft.com/office/powerpoint/2010/main" val="1787253760"/>
              </p:ext>
            </p:extLst>
          </p:nvPr>
        </p:nvGraphicFramePr>
        <p:xfrm>
          <a:off x="646111" y="1201165"/>
          <a:ext cx="4927600" cy="413510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5394" y="423237"/>
            <a:ext cx="2178885" cy="400110"/>
          </a:xfrm>
          <a:prstGeom prst="rect">
            <a:avLst/>
          </a:prstGeom>
          <a:noFill/>
        </p:spPr>
        <p:txBody>
          <a:bodyPr wrap="square" rtlCol="0">
            <a:spAutoFit/>
          </a:bodyPr>
          <a:lstStyle/>
          <a:p>
            <a:r>
              <a:rPr lang="en-GB" sz="2000" dirty="0" smtClean="0"/>
              <a:t>Referral data:</a:t>
            </a:r>
            <a:endParaRPr lang="en-GB" sz="2000" dirty="0"/>
          </a:p>
        </p:txBody>
      </p:sp>
      <p:sp>
        <p:nvSpPr>
          <p:cNvPr id="5" name="Rectangle 4"/>
          <p:cNvSpPr/>
          <p:nvPr/>
        </p:nvSpPr>
        <p:spPr>
          <a:xfrm>
            <a:off x="785513" y="5396894"/>
            <a:ext cx="9946930" cy="1169551"/>
          </a:xfrm>
          <a:prstGeom prst="rect">
            <a:avLst/>
          </a:prstGeom>
        </p:spPr>
        <p:txBody>
          <a:bodyPr wrap="square">
            <a:spAutoFit/>
          </a:bodyPr>
          <a:lstStyle/>
          <a:p>
            <a:r>
              <a:rPr lang="en-GB" sz="1400" dirty="0"/>
              <a:t>The 50.5% of people (52) who were </a:t>
            </a:r>
            <a:r>
              <a:rPr lang="en-GB" sz="1400" b="1" dirty="0"/>
              <a:t>not</a:t>
            </a:r>
            <a:r>
              <a:rPr lang="en-GB" sz="1400" dirty="0"/>
              <a:t> admitted during this period were for the following reasons:</a:t>
            </a:r>
          </a:p>
          <a:p>
            <a:pPr marL="285750" indent="-285750">
              <a:buFont typeface="Arial" panose="020B0604020202020204" pitchFamily="34" charset="0"/>
              <a:buChar char="•"/>
            </a:pPr>
            <a:r>
              <a:rPr lang="en-GB" sz="1400" dirty="0"/>
              <a:t>b</a:t>
            </a:r>
            <a:r>
              <a:rPr lang="en-GB" sz="1400" dirty="0" smtClean="0"/>
              <a:t>ed no </a:t>
            </a:r>
            <a:r>
              <a:rPr lang="en-GB" sz="1400" dirty="0"/>
              <a:t>longer required </a:t>
            </a:r>
          </a:p>
          <a:p>
            <a:pPr marL="285750" indent="-285750">
              <a:buFont typeface="Arial" panose="020B0604020202020204" pitchFamily="34" charset="0"/>
              <a:buChar char="•"/>
            </a:pPr>
            <a:r>
              <a:rPr lang="en-GB" sz="1400" dirty="0"/>
              <a:t>p</a:t>
            </a:r>
            <a:r>
              <a:rPr lang="en-GB" sz="1400" dirty="0" smtClean="0"/>
              <a:t>erson did </a:t>
            </a:r>
            <a:r>
              <a:rPr lang="en-GB" sz="1400" dirty="0"/>
              <a:t>not meet the criteria</a:t>
            </a:r>
          </a:p>
          <a:p>
            <a:pPr marL="285750" indent="-285750">
              <a:buFont typeface="Arial" panose="020B0604020202020204" pitchFamily="34" charset="0"/>
              <a:buChar char="•"/>
            </a:pPr>
            <a:r>
              <a:rPr lang="en-GB" sz="1400" dirty="0"/>
              <a:t>p</a:t>
            </a:r>
            <a:r>
              <a:rPr lang="en-GB" sz="1400" dirty="0" smtClean="0"/>
              <a:t>erson accepted </a:t>
            </a:r>
            <a:r>
              <a:rPr lang="en-GB" sz="1400" dirty="0"/>
              <a:t>to a Flexible Bed but with an admission date booked for after the period analysed or for later in the year (planned respite)</a:t>
            </a:r>
          </a:p>
        </p:txBody>
      </p:sp>
      <p:graphicFrame>
        <p:nvGraphicFramePr>
          <p:cNvPr id="6" name="Chart 5">
            <a:extLst>
              <a:ext uri="{FF2B5EF4-FFF2-40B4-BE49-F238E27FC236}">
                <a16:creationId xmlns:a16="http://schemas.microsoft.com/office/drawing/2014/main" id="{A3F9BF63-91E7-4900-8930-9CB81359C480}"/>
              </a:ext>
            </a:extLst>
          </p:cNvPr>
          <p:cNvGraphicFramePr>
            <a:graphicFrameLocks/>
          </p:cNvGraphicFramePr>
          <p:nvPr>
            <p:extLst>
              <p:ext uri="{D42A27DB-BD31-4B8C-83A1-F6EECF244321}">
                <p14:modId xmlns:p14="http://schemas.microsoft.com/office/powerpoint/2010/main" val="3104584802"/>
              </p:ext>
            </p:extLst>
          </p:nvPr>
        </p:nvGraphicFramePr>
        <p:xfrm>
          <a:off x="6230599" y="1190653"/>
          <a:ext cx="4927600" cy="4145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576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6050A9-8534-4DD5-ABC5-3DA9D6452AA6}"/>
              </a:ext>
            </a:extLst>
          </p:cNvPr>
          <p:cNvGraphicFramePr>
            <a:graphicFrameLocks/>
          </p:cNvGraphicFramePr>
          <p:nvPr>
            <p:extLst>
              <p:ext uri="{D42A27DB-BD31-4B8C-83A1-F6EECF244321}">
                <p14:modId xmlns:p14="http://schemas.microsoft.com/office/powerpoint/2010/main" val="1199459294"/>
              </p:ext>
            </p:extLst>
          </p:nvPr>
        </p:nvGraphicFramePr>
        <p:xfrm>
          <a:off x="2755558" y="1495166"/>
          <a:ext cx="6870356" cy="498137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13082" y="341734"/>
            <a:ext cx="8165157" cy="400110"/>
          </a:xfrm>
          <a:prstGeom prst="rect">
            <a:avLst/>
          </a:prstGeom>
        </p:spPr>
        <p:txBody>
          <a:bodyPr wrap="square">
            <a:spAutoFit/>
          </a:bodyPr>
          <a:lstStyle/>
          <a:p>
            <a:r>
              <a:rPr lang="en-GB" sz="2000" dirty="0">
                <a:solidFill>
                  <a:prstClr val="white">
                    <a:lumMod val="65000"/>
                    <a:lumOff val="35000"/>
                  </a:prstClr>
                </a:solidFill>
              </a:rPr>
              <a:t>Referral route of </a:t>
            </a:r>
            <a:r>
              <a:rPr lang="en-GB" dirty="0">
                <a:solidFill>
                  <a:prstClr val="white">
                    <a:lumMod val="65000"/>
                    <a:lumOff val="35000"/>
                  </a:prstClr>
                </a:solidFill>
              </a:rPr>
              <a:t>the 51 </a:t>
            </a:r>
            <a:r>
              <a:rPr lang="en-GB" dirty="0" smtClean="0">
                <a:solidFill>
                  <a:prstClr val="white">
                    <a:lumMod val="65000"/>
                    <a:lumOff val="35000"/>
                  </a:prstClr>
                </a:solidFill>
              </a:rPr>
              <a:t>admissions 01/10/2024 </a:t>
            </a:r>
            <a:r>
              <a:rPr lang="en-GB" dirty="0">
                <a:solidFill>
                  <a:prstClr val="white">
                    <a:lumMod val="65000"/>
                    <a:lumOff val="35000"/>
                  </a:prstClr>
                </a:solidFill>
              </a:rPr>
              <a:t>- 28/02/2025</a:t>
            </a:r>
            <a:endParaRPr lang="en-GB" dirty="0"/>
          </a:p>
        </p:txBody>
      </p:sp>
    </p:spTree>
    <p:extLst>
      <p:ext uri="{BB962C8B-B14F-4D97-AF65-F5344CB8AC3E}">
        <p14:creationId xmlns:p14="http://schemas.microsoft.com/office/powerpoint/2010/main" val="193205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BA92153E-BB39-478C-99CC-C40487875A39}"/>
              </a:ext>
            </a:extLst>
          </p:cNvPr>
          <p:cNvGraphicFramePr>
            <a:graphicFrameLocks/>
          </p:cNvGraphicFramePr>
          <p:nvPr>
            <p:extLst>
              <p:ext uri="{D42A27DB-BD31-4B8C-83A1-F6EECF244321}">
                <p14:modId xmlns:p14="http://schemas.microsoft.com/office/powerpoint/2010/main" val="4183844429"/>
              </p:ext>
            </p:extLst>
          </p:nvPr>
        </p:nvGraphicFramePr>
        <p:xfrm>
          <a:off x="1103312" y="2052638"/>
          <a:ext cx="9233611" cy="418525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858665" y="161366"/>
            <a:ext cx="9304238" cy="1323439"/>
          </a:xfrm>
          <a:prstGeom prst="rect">
            <a:avLst/>
          </a:prstGeom>
        </p:spPr>
        <p:txBody>
          <a:bodyPr wrap="square">
            <a:spAutoFit/>
          </a:bodyPr>
          <a:lstStyle/>
          <a:p>
            <a:r>
              <a:rPr lang="en-GB" sz="2000" dirty="0"/>
              <a:t>51 people admitted to Flexible beds between 01/10/24 and 28/02/25</a:t>
            </a:r>
            <a:br>
              <a:rPr lang="en-GB" sz="2000" dirty="0"/>
            </a:br>
            <a:r>
              <a:rPr lang="en-GB" sz="2000" dirty="0"/>
              <a:t/>
            </a:r>
            <a:br>
              <a:rPr lang="en-GB" sz="2000" dirty="0"/>
            </a:br>
            <a:r>
              <a:rPr lang="en-GB" sz="2000" dirty="0"/>
              <a:t>Of note monthly average of 22 people are admitted to all Care Homes in D&amp;G (excluding Flexible beds)</a:t>
            </a:r>
          </a:p>
        </p:txBody>
      </p:sp>
    </p:spTree>
    <p:extLst>
      <p:ext uri="{BB962C8B-B14F-4D97-AF65-F5344CB8AC3E}">
        <p14:creationId xmlns:p14="http://schemas.microsoft.com/office/powerpoint/2010/main" val="3787805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1304</TotalTime>
  <Words>1793</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Wingdings</vt:lpstr>
      <vt:lpstr>Wingdings 3</vt:lpstr>
      <vt:lpstr>Ion</vt:lpstr>
      <vt:lpstr>Flexible Bed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Dumfries and Galloway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Bed Update</dc:title>
  <dc:creator>Dee Davidson</dc:creator>
  <cp:lastModifiedBy>Dee Davidson</cp:lastModifiedBy>
  <cp:revision>42</cp:revision>
  <dcterms:created xsi:type="dcterms:W3CDTF">2025-04-23T12:08:13Z</dcterms:created>
  <dcterms:modified xsi:type="dcterms:W3CDTF">2025-06-23T11:12:56Z</dcterms:modified>
</cp:coreProperties>
</file>